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Open Sans" panose="020B0606030504020204" pitchFamily="34" charset="0"/>
      <p:regular r:id="rId11"/>
      <p:bold r:id="rId12"/>
      <p:italic r:id="rId13"/>
      <p:boldItalic r:id="rId14"/>
    </p:embeddedFont>
    <p:embeddedFont>
      <p:font typeface="Playfair Display Bold"/>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598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96095"/>
            <a:ext cx="7556421" cy="1956435"/>
          </a:xfrm>
          <a:prstGeom prst="rect">
            <a:avLst/>
          </a:prstGeom>
          <a:noFill/>
          <a:ln/>
        </p:spPr>
        <p:txBody>
          <a:bodyPr wrap="square" lIns="0" tIns="0" rIns="0" bIns="0" rtlCol="0" anchor="t"/>
          <a:lstStyle/>
          <a:p>
            <a:pPr marL="0" indent="0">
              <a:lnSpc>
                <a:spcPts val="7700"/>
              </a:lnSpc>
              <a:buNone/>
            </a:pPr>
            <a:endParaRPr lang="en-US" sz="6150" dirty="0"/>
          </a:p>
        </p:txBody>
      </p:sp>
      <p:sp>
        <p:nvSpPr>
          <p:cNvPr id="4" name="Text 1"/>
          <p:cNvSpPr/>
          <p:nvPr/>
        </p:nvSpPr>
        <p:spPr>
          <a:xfrm>
            <a:off x="334537" y="3713356"/>
            <a:ext cx="8015674" cy="1428870"/>
          </a:xfrm>
          <a:prstGeom prst="rect">
            <a:avLst/>
          </a:prstGeom>
          <a:noFill/>
          <a:ln/>
        </p:spPr>
        <p:txBody>
          <a:bodyPr wrap="square" lIns="0" tIns="0" rIns="0" bIns="0" rtlCol="0" anchor="t"/>
          <a:lstStyle/>
          <a:p>
            <a:pPr marL="0" indent="0">
              <a:lnSpc>
                <a:spcPts val="2850"/>
              </a:lnSpc>
              <a:buNone/>
            </a:pPr>
            <a:endParaRPr lang="en-US" sz="1750" dirty="0">
              <a:solidFill>
                <a:srgbClr val="39393C"/>
              </a:solidFill>
              <a:latin typeface="Open Sans" pitchFamily="34" charset="0"/>
              <a:ea typeface="Open Sans" pitchFamily="34" charset="-122"/>
              <a:cs typeface="Open Sans" pitchFamily="34" charset="-120"/>
            </a:endParaRPr>
          </a:p>
          <a:p>
            <a:pPr marL="0" indent="0">
              <a:lnSpc>
                <a:spcPts val="2850"/>
              </a:lnSpc>
              <a:buNone/>
            </a:pPr>
            <a:r>
              <a:rPr lang="en-US" sz="2400" b="0" i="0" dirty="0">
                <a:solidFill>
                  <a:srgbClr val="374151"/>
                </a:solidFill>
                <a:effectLst/>
                <a:latin typeface="+mj-lt"/>
              </a:rPr>
              <a:t>The project aims to track and improve children's mental health by checking their well-being and providing early support.</a:t>
            </a:r>
            <a:endParaRPr lang="en-US" sz="2400" b="0" i="0" dirty="0">
              <a:solidFill>
                <a:srgbClr val="39393C"/>
              </a:solidFill>
              <a:effectLst/>
              <a:latin typeface="+mj-lt"/>
              <a:ea typeface="Open Sans" pitchFamily="34" charset="-122"/>
              <a:cs typeface="Open Sans" pitchFamily="34" charset="-120"/>
            </a:endParaRPr>
          </a:p>
          <a:p>
            <a:pPr marL="0" indent="0">
              <a:lnSpc>
                <a:spcPts val="2850"/>
              </a:lnSpc>
              <a:buNone/>
            </a:pPr>
            <a:endParaRPr lang="en-US" sz="1750" dirty="0">
              <a:solidFill>
                <a:srgbClr val="39393C"/>
              </a:solidFill>
              <a:latin typeface="Open Sans" pitchFamily="34" charset="0"/>
              <a:ea typeface="Open Sans" pitchFamily="34" charset="-122"/>
              <a:cs typeface="Open Sans" pitchFamily="34" charset="-120"/>
            </a:endParaRPr>
          </a:p>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By:</a:t>
            </a:r>
          </a:p>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1.Riddhi Shukla - 2200290120133</a:t>
            </a:r>
          </a:p>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2.Rishav Ranjan - 2200290120134</a:t>
            </a:r>
          </a:p>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3.Riya Sharma - 2200290120136</a:t>
            </a:r>
          </a:p>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4.Saurabh kumar Kashinwar - 2200290120153</a:t>
            </a:r>
            <a:endParaRPr lang="en-US" sz="1750" dirty="0"/>
          </a:p>
        </p:txBody>
      </p:sp>
      <p:sp>
        <p:nvSpPr>
          <p:cNvPr id="7" name="Text 3"/>
          <p:cNvSpPr/>
          <p:nvPr/>
        </p:nvSpPr>
        <p:spPr>
          <a:xfrm>
            <a:off x="1270040" y="5736550"/>
            <a:ext cx="2796897" cy="396835"/>
          </a:xfrm>
          <a:prstGeom prst="rect">
            <a:avLst/>
          </a:prstGeom>
          <a:noFill/>
          <a:ln/>
        </p:spPr>
        <p:txBody>
          <a:bodyPr wrap="none" lIns="0" tIns="0" rIns="0" bIns="0" rtlCol="0" anchor="t"/>
          <a:lstStyle/>
          <a:p>
            <a:pPr marL="0" indent="0" algn="l">
              <a:lnSpc>
                <a:spcPts val="3100"/>
              </a:lnSpc>
              <a:buNone/>
            </a:pPr>
            <a:endParaRPr lang="en-US" sz="2200" dirty="0"/>
          </a:p>
        </p:txBody>
      </p:sp>
      <p:graphicFrame>
        <p:nvGraphicFramePr>
          <p:cNvPr id="8" name="Table 7">
            <a:extLst>
              <a:ext uri="{FF2B5EF4-FFF2-40B4-BE49-F238E27FC236}">
                <a16:creationId xmlns:a16="http://schemas.microsoft.com/office/drawing/2014/main" id="{0531AA65-D6A4-B7EC-4DC1-78B6F20DE150}"/>
              </a:ext>
            </a:extLst>
          </p:cNvPr>
          <p:cNvGraphicFramePr>
            <a:graphicFrameLocks noGrp="1"/>
          </p:cNvGraphicFramePr>
          <p:nvPr>
            <p:extLst>
              <p:ext uri="{D42A27DB-BD31-4B8C-83A1-F6EECF244321}">
                <p14:modId xmlns:p14="http://schemas.microsoft.com/office/powerpoint/2010/main" val="2254520027"/>
              </p:ext>
            </p:extLst>
          </p:nvPr>
        </p:nvGraphicFramePr>
        <p:xfrm>
          <a:off x="334537" y="1371600"/>
          <a:ext cx="8015675" cy="2341756"/>
        </p:xfrm>
        <a:graphic>
          <a:graphicData uri="http://schemas.openxmlformats.org/drawingml/2006/table">
            <a:tbl>
              <a:tblPr/>
              <a:tblGrid>
                <a:gridCol w="8015675">
                  <a:extLst>
                    <a:ext uri="{9D8B030D-6E8A-4147-A177-3AD203B41FA5}">
                      <a16:colId xmlns:a16="http://schemas.microsoft.com/office/drawing/2014/main" val="384585189"/>
                    </a:ext>
                  </a:extLst>
                </a:gridCol>
              </a:tblGrid>
              <a:tr h="2341756">
                <a:tc>
                  <a:txBody>
                    <a:bodyPr/>
                    <a:lstStyle/>
                    <a:p>
                      <a:pPr algn="ctr" fontAlgn="ctr"/>
                      <a:r>
                        <a:rPr lang="en-US" sz="2800" b="1" i="0" u="sng" strike="noStrike" dirty="0">
                          <a:solidFill>
                            <a:srgbClr val="000000"/>
                          </a:solidFill>
                          <a:effectLst/>
                          <a:latin typeface="Aptos" panose="020B0004020202020204" pitchFamily="34" charset="0"/>
                        </a:rPr>
                        <a:t>TOPIC</a:t>
                      </a:r>
                      <a:r>
                        <a:rPr lang="en-US" sz="2800" b="1" i="0" u="sng" strike="noStrike" dirty="0">
                          <a:solidFill>
                            <a:srgbClr val="000000"/>
                          </a:solidFill>
                          <a:effectLst/>
                          <a:latin typeface="Times New Roman" panose="02020603050405020304" pitchFamily="18" charset="0"/>
                        </a:rPr>
                        <a:t>:</a:t>
                      </a:r>
                    </a:p>
                    <a:p>
                      <a:pPr algn="ctr" fontAlgn="ctr"/>
                      <a:r>
                        <a:rPr lang="en-US" sz="2800" b="0" i="0" u="none" strike="noStrike" dirty="0">
                          <a:solidFill>
                            <a:srgbClr val="000000"/>
                          </a:solidFill>
                          <a:effectLst/>
                          <a:latin typeface="Times New Roman" panose="02020603050405020304" pitchFamily="18" charset="0"/>
                        </a:rPr>
                        <a:t>Mental health and well-being surveillance, assessment and tracking solution among children</a:t>
                      </a:r>
                      <a:r>
                        <a:rPr lang="en-US" sz="1100" b="0" i="0" u="none" strike="noStrike" dirty="0">
                          <a:solidFill>
                            <a:srgbClr val="000000"/>
                          </a:solidFill>
                          <a:effectLst/>
                          <a:latin typeface="Times New Roman" panose="02020603050405020304" pitchFamily="18" charset="0"/>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9768248"/>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95607"/>
            <a:ext cx="5670590" cy="708779"/>
          </a:xfrm>
          <a:prstGeom prst="rect">
            <a:avLst/>
          </a:prstGeom>
          <a:noFill/>
          <a:ln/>
        </p:spPr>
        <p:txBody>
          <a:bodyPr wrap="none" lIns="0" tIns="0" rIns="0" bIns="0" rtlCol="0" anchor="t"/>
          <a:lstStyle/>
          <a:p>
            <a:pPr marL="0" indent="0">
              <a:lnSpc>
                <a:spcPts val="5550"/>
              </a:lnSpc>
              <a:buNone/>
            </a:pPr>
            <a:r>
              <a:rPr lang="en-US" sz="4450" b="1" u="sng" dirty="0">
                <a:solidFill>
                  <a:srgbClr val="101014"/>
                </a:solidFill>
                <a:latin typeface="Aptos" panose="020B0004020202020204" pitchFamily="34" charset="0"/>
                <a:ea typeface="Playfair Display Bold" pitchFamily="34" charset="-122"/>
                <a:cs typeface="Playfair Display Bold" pitchFamily="34" charset="-120"/>
              </a:rPr>
              <a:t>Project Abstract</a:t>
            </a:r>
            <a:endParaRPr lang="en-US" sz="4450" u="sng" dirty="0">
              <a:latin typeface="Aptos" panose="020B0004020202020204" pitchFamily="34" charset="0"/>
            </a:endParaRPr>
          </a:p>
        </p:txBody>
      </p:sp>
      <p:sp>
        <p:nvSpPr>
          <p:cNvPr id="3" name="Text 1"/>
          <p:cNvSpPr/>
          <p:nvPr/>
        </p:nvSpPr>
        <p:spPr>
          <a:xfrm>
            <a:off x="793790" y="327136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mj-lt"/>
                <a:ea typeface="Playfair Display Bold" pitchFamily="34" charset="-122"/>
                <a:cs typeface="Playfair Display Bold" pitchFamily="34" charset="-120"/>
              </a:rPr>
              <a:t>Overview:-</a:t>
            </a:r>
            <a:endParaRPr lang="en-US" sz="2200" dirty="0">
              <a:latin typeface="+mj-lt"/>
            </a:endParaRPr>
          </a:p>
        </p:txBody>
      </p:sp>
      <p:sp>
        <p:nvSpPr>
          <p:cNvPr id="4" name="Text 2"/>
          <p:cNvSpPr/>
          <p:nvPr/>
        </p:nvSpPr>
        <p:spPr>
          <a:xfrm>
            <a:off x="759968" y="3852505"/>
            <a:ext cx="3978116" cy="2177415"/>
          </a:xfrm>
          <a:prstGeom prst="rect">
            <a:avLst/>
          </a:prstGeom>
          <a:noFill/>
          <a:ln/>
        </p:spPr>
        <p:txBody>
          <a:bodyPr wrap="square" lIns="0" tIns="0" rIns="0" bIns="0" rtlCol="0" anchor="t"/>
          <a:lstStyle/>
          <a:p>
            <a:pPr marL="0" indent="0">
              <a:lnSpc>
                <a:spcPts val="2850"/>
              </a:lnSpc>
              <a:buNone/>
            </a:pPr>
            <a:r>
              <a:rPr lang="en-US" sz="2000" b="0" i="0" dirty="0">
                <a:solidFill>
                  <a:srgbClr val="374151"/>
                </a:solidFill>
                <a:effectLst/>
                <a:latin typeface="+mj-lt"/>
              </a:rPr>
              <a:t>The project aims to create a solution that helps identify mental health issues in children early on. By collecting and analyzing data, we can understand trends and provide support where it's needed most.</a:t>
            </a:r>
            <a:r>
              <a:rPr lang="en-US" sz="2000" dirty="0">
                <a:solidFill>
                  <a:srgbClr val="39393C"/>
                </a:solidFill>
                <a:latin typeface="+mj-lt"/>
                <a:ea typeface="Open Sans" pitchFamily="34" charset="-122"/>
                <a:cs typeface="Open Sans" pitchFamily="34" charset="-120"/>
              </a:rPr>
              <a:t>.</a:t>
            </a:r>
            <a:endParaRPr lang="en-US" sz="2000" dirty="0">
              <a:latin typeface="+mj-lt"/>
            </a:endParaRPr>
          </a:p>
        </p:txBody>
      </p:sp>
      <p:sp>
        <p:nvSpPr>
          <p:cNvPr id="5" name="Text 3"/>
          <p:cNvSpPr/>
          <p:nvPr/>
        </p:nvSpPr>
        <p:spPr>
          <a:xfrm>
            <a:off x="5332928" y="327136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mj-lt"/>
                <a:ea typeface="Playfair Display Bold" pitchFamily="34" charset="-122"/>
                <a:cs typeface="Playfair Display Bold" pitchFamily="34" charset="-120"/>
              </a:rPr>
              <a:t>Key Objectives:-</a:t>
            </a:r>
            <a:endParaRPr lang="en-US" sz="2200" dirty="0">
              <a:latin typeface="+mj-lt"/>
            </a:endParaRPr>
          </a:p>
        </p:txBody>
      </p:sp>
      <p:sp>
        <p:nvSpPr>
          <p:cNvPr id="6" name="Text 4"/>
          <p:cNvSpPr/>
          <p:nvPr/>
        </p:nvSpPr>
        <p:spPr>
          <a:xfrm>
            <a:off x="5332928" y="3852505"/>
            <a:ext cx="3978116" cy="1451610"/>
          </a:xfrm>
          <a:prstGeom prst="rect">
            <a:avLst/>
          </a:prstGeom>
          <a:noFill/>
          <a:ln/>
        </p:spPr>
        <p:txBody>
          <a:bodyPr wrap="square" lIns="0" tIns="0" rIns="0" bIns="0" rtlCol="0" anchor="t"/>
          <a:lstStyle/>
          <a:p>
            <a:pPr algn="l">
              <a:buFont typeface="+mj-lt"/>
              <a:buAutoNum type="arabicPeriod"/>
            </a:pPr>
            <a:r>
              <a:rPr lang="en-US" b="1" i="0" dirty="0">
                <a:solidFill>
                  <a:srgbClr val="374151"/>
                </a:solidFill>
                <a:effectLst/>
                <a:latin typeface="+mj-lt"/>
              </a:rPr>
              <a:t>Monitor Mental Health:</a:t>
            </a:r>
            <a:r>
              <a:rPr lang="en-US" b="0" i="0" dirty="0">
                <a:solidFill>
                  <a:srgbClr val="374151"/>
                </a:solidFill>
                <a:effectLst/>
                <a:latin typeface="+mj-lt"/>
              </a:rPr>
              <a:t> Regularly track the mental health status of children to see how it changes over time.</a:t>
            </a:r>
          </a:p>
          <a:p>
            <a:pPr algn="l">
              <a:buFont typeface="+mj-lt"/>
              <a:buAutoNum type="arabicPeriod"/>
            </a:pPr>
            <a:r>
              <a:rPr lang="en-US" b="1" i="0" dirty="0">
                <a:solidFill>
                  <a:srgbClr val="374151"/>
                </a:solidFill>
                <a:effectLst/>
                <a:latin typeface="+mj-lt"/>
              </a:rPr>
              <a:t>Assess Needs:</a:t>
            </a:r>
            <a:r>
              <a:rPr lang="en-US" b="0" i="0" dirty="0">
                <a:solidFill>
                  <a:srgbClr val="374151"/>
                </a:solidFill>
                <a:effectLst/>
                <a:latin typeface="+mj-lt"/>
              </a:rPr>
              <a:t> Use simple tools to evaluate children's mental health and identify any issues.</a:t>
            </a:r>
          </a:p>
          <a:p>
            <a:pPr algn="l">
              <a:buFont typeface="+mj-lt"/>
              <a:buAutoNum type="arabicPeriod"/>
            </a:pPr>
            <a:r>
              <a:rPr lang="en-US" b="1" i="0" dirty="0">
                <a:solidFill>
                  <a:srgbClr val="374151"/>
                </a:solidFill>
                <a:effectLst/>
                <a:latin typeface="+mj-lt"/>
              </a:rPr>
              <a:t>Early Support:</a:t>
            </a:r>
            <a:r>
              <a:rPr lang="en-US" b="0" i="0" dirty="0">
                <a:solidFill>
                  <a:srgbClr val="374151"/>
                </a:solidFill>
                <a:effectLst/>
                <a:latin typeface="+mj-lt"/>
              </a:rPr>
              <a:t> Provide resources and help to children and families as soon as problems are noticed.</a:t>
            </a:r>
          </a:p>
          <a:p>
            <a:pPr algn="l">
              <a:buFont typeface="+mj-lt"/>
              <a:buAutoNum type="arabicPeriod"/>
            </a:pPr>
            <a:r>
              <a:rPr lang="en-US" b="1" i="0" dirty="0">
                <a:solidFill>
                  <a:srgbClr val="374151"/>
                </a:solidFill>
                <a:effectLst/>
                <a:latin typeface="+mj-lt"/>
              </a:rPr>
              <a:t>Community Involvement:</a:t>
            </a:r>
            <a:r>
              <a:rPr lang="en-US" b="0" i="0" dirty="0">
                <a:solidFill>
                  <a:srgbClr val="374151"/>
                </a:solidFill>
                <a:effectLst/>
                <a:latin typeface="+mj-lt"/>
              </a:rPr>
              <a:t> Engage families, schools, and communities to raise awareness and support children's mental health.</a:t>
            </a:r>
          </a:p>
          <a:p>
            <a:pPr marL="0" indent="0">
              <a:lnSpc>
                <a:spcPts val="2850"/>
              </a:lnSpc>
              <a:buNone/>
            </a:pPr>
            <a:endParaRPr lang="en-US" dirty="0"/>
          </a:p>
        </p:txBody>
      </p:sp>
      <p:sp>
        <p:nvSpPr>
          <p:cNvPr id="7" name="Text 5"/>
          <p:cNvSpPr/>
          <p:nvPr/>
        </p:nvSpPr>
        <p:spPr>
          <a:xfrm>
            <a:off x="9872067" y="327136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mj-lt"/>
                <a:ea typeface="Playfair Display Bold" pitchFamily="34" charset="-122"/>
                <a:cs typeface="Playfair Display Bold" pitchFamily="34" charset="-120"/>
              </a:rPr>
              <a:t>Approach:-</a:t>
            </a:r>
            <a:endParaRPr lang="en-US" sz="2200" dirty="0">
              <a:latin typeface="+mj-lt"/>
            </a:endParaRPr>
          </a:p>
        </p:txBody>
      </p:sp>
      <p:sp>
        <p:nvSpPr>
          <p:cNvPr id="8" name="Text 6"/>
          <p:cNvSpPr/>
          <p:nvPr/>
        </p:nvSpPr>
        <p:spPr>
          <a:xfrm>
            <a:off x="9872067" y="3852505"/>
            <a:ext cx="3978116" cy="1814513"/>
          </a:xfrm>
          <a:prstGeom prst="rect">
            <a:avLst/>
          </a:prstGeom>
          <a:noFill/>
          <a:ln/>
        </p:spPr>
        <p:txBody>
          <a:bodyPr wrap="square" lIns="0" tIns="0" rIns="0" bIns="0" rtlCol="0" anchor="t"/>
          <a:lstStyle/>
          <a:p>
            <a:pPr marL="0" indent="0">
              <a:lnSpc>
                <a:spcPts val="2850"/>
              </a:lnSpc>
              <a:buNone/>
            </a:pPr>
            <a:r>
              <a:rPr lang="en-US" sz="2000" b="0" i="0" dirty="0">
                <a:solidFill>
                  <a:srgbClr val="374151"/>
                </a:solidFill>
                <a:effectLst/>
                <a:latin typeface="+mj-lt"/>
              </a:rPr>
              <a:t>Our approach involves collecting data through surveys and assessments from children, parents, and teachers. We will analyze this information to identify mental health trends and collaborate with local communities to raise awareness and provide timely support for children's well-being.</a:t>
            </a:r>
            <a:endParaRPr lang="en-US" sz="2000" dirty="0">
              <a:latin typeface="+mj-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34364"/>
          </a:xfrm>
          <a:prstGeom prst="rect">
            <a:avLst/>
          </a:prstGeom>
        </p:spPr>
      </p:pic>
      <p:sp>
        <p:nvSpPr>
          <p:cNvPr id="3" name="Text 0"/>
          <p:cNvSpPr/>
          <p:nvPr/>
        </p:nvSpPr>
        <p:spPr>
          <a:xfrm>
            <a:off x="709613" y="3139202"/>
            <a:ext cx="6649403" cy="633532"/>
          </a:xfrm>
          <a:prstGeom prst="rect">
            <a:avLst/>
          </a:prstGeom>
          <a:noFill/>
          <a:ln/>
        </p:spPr>
        <p:txBody>
          <a:bodyPr wrap="none" lIns="0" tIns="0" rIns="0" bIns="0" rtlCol="0" anchor="t"/>
          <a:lstStyle/>
          <a:p>
            <a:pPr marL="0" indent="0">
              <a:lnSpc>
                <a:spcPts val="4950"/>
              </a:lnSpc>
              <a:buNone/>
            </a:pPr>
            <a:r>
              <a:rPr lang="en-US" sz="3950" b="1" u="sng" dirty="0">
                <a:solidFill>
                  <a:srgbClr val="101014"/>
                </a:solidFill>
                <a:latin typeface="Aptos" panose="020B0004020202020204" pitchFamily="34" charset="0"/>
                <a:ea typeface="Playfair Display Bold" pitchFamily="34" charset="-122"/>
                <a:cs typeface="Playfair Display Bold" pitchFamily="34" charset="-120"/>
              </a:rPr>
              <a:t>Project Goals and Objectives</a:t>
            </a:r>
            <a:endParaRPr lang="en-US" sz="3950" u="sng" dirty="0">
              <a:latin typeface="Aptos" panose="020B0004020202020204" pitchFamily="34" charset="0"/>
            </a:endParaRPr>
          </a:p>
        </p:txBody>
      </p:sp>
      <p:sp>
        <p:nvSpPr>
          <p:cNvPr id="4" name="Shape 1"/>
          <p:cNvSpPr/>
          <p:nvPr/>
        </p:nvSpPr>
        <p:spPr>
          <a:xfrm>
            <a:off x="7303770" y="4076819"/>
            <a:ext cx="22860" cy="3547943"/>
          </a:xfrm>
          <a:prstGeom prst="roundRect">
            <a:avLst>
              <a:gd name="adj" fmla="val 133041"/>
            </a:avLst>
          </a:prstGeom>
          <a:solidFill>
            <a:srgbClr val="C6C6D2"/>
          </a:solidFill>
          <a:ln/>
        </p:spPr>
      </p:sp>
      <p:sp>
        <p:nvSpPr>
          <p:cNvPr id="5" name="Shape 2"/>
          <p:cNvSpPr/>
          <p:nvPr/>
        </p:nvSpPr>
        <p:spPr>
          <a:xfrm>
            <a:off x="6400383" y="4521398"/>
            <a:ext cx="709613" cy="22860"/>
          </a:xfrm>
          <a:prstGeom prst="roundRect">
            <a:avLst>
              <a:gd name="adj" fmla="val 133041"/>
            </a:avLst>
          </a:prstGeom>
          <a:solidFill>
            <a:srgbClr val="C6C6D2"/>
          </a:solidFill>
          <a:ln/>
        </p:spPr>
      </p:sp>
      <p:sp>
        <p:nvSpPr>
          <p:cNvPr id="6" name="Shape 3"/>
          <p:cNvSpPr/>
          <p:nvPr/>
        </p:nvSpPr>
        <p:spPr>
          <a:xfrm>
            <a:off x="7087136" y="4304824"/>
            <a:ext cx="456128" cy="456128"/>
          </a:xfrm>
          <a:prstGeom prst="roundRect">
            <a:avLst>
              <a:gd name="adj" fmla="val 6668"/>
            </a:avLst>
          </a:prstGeom>
          <a:solidFill>
            <a:srgbClr val="E0E0EC"/>
          </a:solidFill>
          <a:ln/>
        </p:spPr>
      </p:sp>
      <p:sp>
        <p:nvSpPr>
          <p:cNvPr id="7" name="Text 4"/>
          <p:cNvSpPr/>
          <p:nvPr/>
        </p:nvSpPr>
        <p:spPr>
          <a:xfrm>
            <a:off x="7256919" y="4380786"/>
            <a:ext cx="116562" cy="304086"/>
          </a:xfrm>
          <a:prstGeom prst="rect">
            <a:avLst/>
          </a:prstGeom>
          <a:noFill/>
          <a:ln/>
        </p:spPr>
        <p:txBody>
          <a:bodyPr wrap="none" lIns="0" tIns="0" rIns="0" bIns="0" rtlCol="0" anchor="t"/>
          <a:lstStyle/>
          <a:p>
            <a:pPr marL="0" indent="0" algn="ctr">
              <a:lnSpc>
                <a:spcPts val="2350"/>
              </a:lnSpc>
              <a:buNone/>
            </a:pPr>
            <a:r>
              <a:rPr lang="en-US" sz="2350" b="1" dirty="0">
                <a:solidFill>
                  <a:srgbClr val="39393C"/>
                </a:solidFill>
                <a:latin typeface="Playfair Display Bold" pitchFamily="34" charset="0"/>
                <a:ea typeface="Playfair Display Bold" pitchFamily="34" charset="-122"/>
                <a:cs typeface="Playfair Display Bold" pitchFamily="34" charset="-120"/>
              </a:rPr>
              <a:t>1</a:t>
            </a:r>
            <a:endParaRPr lang="en-US" sz="2350" dirty="0"/>
          </a:p>
        </p:txBody>
      </p:sp>
      <p:sp>
        <p:nvSpPr>
          <p:cNvPr id="8" name="Text 5"/>
          <p:cNvSpPr/>
          <p:nvPr/>
        </p:nvSpPr>
        <p:spPr>
          <a:xfrm>
            <a:off x="3665696" y="4279463"/>
            <a:ext cx="2534364" cy="316825"/>
          </a:xfrm>
          <a:prstGeom prst="rect">
            <a:avLst/>
          </a:prstGeom>
          <a:noFill/>
          <a:ln/>
        </p:spPr>
        <p:txBody>
          <a:bodyPr wrap="none" lIns="0" tIns="0" rIns="0" bIns="0" rtlCol="0" anchor="t"/>
          <a:lstStyle/>
          <a:p>
            <a:pPr marL="0" indent="0" algn="r">
              <a:lnSpc>
                <a:spcPts val="2450"/>
              </a:lnSpc>
              <a:buNone/>
            </a:pPr>
            <a:r>
              <a:rPr lang="en-IN" sz="4000" i="0" dirty="0">
                <a:effectLst/>
                <a:latin typeface="+mj-lt"/>
              </a:rPr>
              <a:t>Enhance Awareness</a:t>
            </a:r>
          </a:p>
          <a:p>
            <a:pPr marL="0" indent="0" algn="r">
              <a:lnSpc>
                <a:spcPts val="2450"/>
              </a:lnSpc>
              <a:buNone/>
            </a:pPr>
            <a:endParaRPr lang="en-US" sz="4000" dirty="0">
              <a:latin typeface="+mj-lt"/>
            </a:endParaRPr>
          </a:p>
        </p:txBody>
      </p:sp>
      <p:sp>
        <p:nvSpPr>
          <p:cNvPr id="9" name="Text 6"/>
          <p:cNvSpPr/>
          <p:nvPr/>
        </p:nvSpPr>
        <p:spPr>
          <a:xfrm>
            <a:off x="709613" y="4717852"/>
            <a:ext cx="5490448" cy="648653"/>
          </a:xfrm>
          <a:prstGeom prst="rect">
            <a:avLst/>
          </a:prstGeom>
          <a:noFill/>
          <a:ln/>
        </p:spPr>
        <p:txBody>
          <a:bodyPr wrap="square" lIns="0" tIns="0" rIns="0" bIns="0" rtlCol="0" anchor="t"/>
          <a:lstStyle/>
          <a:p>
            <a:pPr marL="0" indent="0" algn="r">
              <a:lnSpc>
                <a:spcPts val="2550"/>
              </a:lnSpc>
              <a:buNone/>
            </a:pPr>
            <a:endParaRPr lang="en-US" sz="3200" dirty="0"/>
          </a:p>
        </p:txBody>
      </p:sp>
      <p:sp>
        <p:nvSpPr>
          <p:cNvPr id="10" name="Shape 7"/>
          <p:cNvSpPr/>
          <p:nvPr/>
        </p:nvSpPr>
        <p:spPr>
          <a:xfrm>
            <a:off x="7520404" y="5534978"/>
            <a:ext cx="709613" cy="22860"/>
          </a:xfrm>
          <a:prstGeom prst="roundRect">
            <a:avLst>
              <a:gd name="adj" fmla="val 133041"/>
            </a:avLst>
          </a:prstGeom>
          <a:solidFill>
            <a:srgbClr val="C6C6D2"/>
          </a:solidFill>
          <a:ln/>
        </p:spPr>
      </p:sp>
      <p:sp>
        <p:nvSpPr>
          <p:cNvPr id="11" name="Shape 8"/>
          <p:cNvSpPr/>
          <p:nvPr/>
        </p:nvSpPr>
        <p:spPr>
          <a:xfrm>
            <a:off x="7087136" y="5318403"/>
            <a:ext cx="456128" cy="456128"/>
          </a:xfrm>
          <a:prstGeom prst="roundRect">
            <a:avLst>
              <a:gd name="adj" fmla="val 6668"/>
            </a:avLst>
          </a:prstGeom>
          <a:solidFill>
            <a:srgbClr val="E0E0EC"/>
          </a:solidFill>
          <a:ln/>
        </p:spPr>
      </p:sp>
      <p:sp>
        <p:nvSpPr>
          <p:cNvPr id="12" name="Text 9"/>
          <p:cNvSpPr/>
          <p:nvPr/>
        </p:nvSpPr>
        <p:spPr>
          <a:xfrm>
            <a:off x="7235607" y="5394365"/>
            <a:ext cx="159068" cy="304086"/>
          </a:xfrm>
          <a:prstGeom prst="rect">
            <a:avLst/>
          </a:prstGeom>
          <a:noFill/>
          <a:ln/>
        </p:spPr>
        <p:txBody>
          <a:bodyPr wrap="none" lIns="0" tIns="0" rIns="0" bIns="0" rtlCol="0" anchor="t"/>
          <a:lstStyle/>
          <a:p>
            <a:pPr marL="0" indent="0" algn="ctr">
              <a:lnSpc>
                <a:spcPts val="2350"/>
              </a:lnSpc>
              <a:buNone/>
            </a:pPr>
            <a:r>
              <a:rPr lang="en-US" sz="2350" b="1" dirty="0">
                <a:solidFill>
                  <a:srgbClr val="39393C"/>
                </a:solidFill>
                <a:latin typeface="Playfair Display Bold" pitchFamily="34" charset="0"/>
                <a:ea typeface="Playfair Display Bold" pitchFamily="34" charset="-122"/>
                <a:cs typeface="Playfair Display Bold" pitchFamily="34" charset="-120"/>
              </a:rPr>
              <a:t>2</a:t>
            </a:r>
            <a:endParaRPr lang="en-US" sz="2350" dirty="0"/>
          </a:p>
        </p:txBody>
      </p:sp>
      <p:sp>
        <p:nvSpPr>
          <p:cNvPr id="13" name="Text 10"/>
          <p:cNvSpPr/>
          <p:nvPr/>
        </p:nvSpPr>
        <p:spPr>
          <a:xfrm>
            <a:off x="8430339" y="5293043"/>
            <a:ext cx="2534364" cy="316825"/>
          </a:xfrm>
          <a:prstGeom prst="rect">
            <a:avLst/>
          </a:prstGeom>
          <a:noFill/>
          <a:ln/>
        </p:spPr>
        <p:txBody>
          <a:bodyPr wrap="none" lIns="0" tIns="0" rIns="0" bIns="0" rtlCol="0" anchor="t"/>
          <a:lstStyle/>
          <a:p>
            <a:pPr marL="0" indent="0" algn="l">
              <a:lnSpc>
                <a:spcPts val="2450"/>
              </a:lnSpc>
              <a:buNone/>
            </a:pPr>
            <a:r>
              <a:rPr lang="en-IN" sz="4000" i="0" dirty="0">
                <a:effectLst/>
                <a:latin typeface="+mj-lt"/>
              </a:rPr>
              <a:t>Early Identification</a:t>
            </a:r>
            <a:endParaRPr lang="en-US" sz="4000" dirty="0">
              <a:latin typeface="+mj-lt"/>
            </a:endParaRPr>
          </a:p>
        </p:txBody>
      </p:sp>
      <p:sp>
        <p:nvSpPr>
          <p:cNvPr id="14" name="Text 11"/>
          <p:cNvSpPr/>
          <p:nvPr/>
        </p:nvSpPr>
        <p:spPr>
          <a:xfrm>
            <a:off x="8430339" y="5731431"/>
            <a:ext cx="5490448" cy="648653"/>
          </a:xfrm>
          <a:prstGeom prst="rect">
            <a:avLst/>
          </a:prstGeom>
          <a:noFill/>
          <a:ln/>
        </p:spPr>
        <p:txBody>
          <a:bodyPr wrap="square" lIns="0" tIns="0" rIns="0" bIns="0" rtlCol="0" anchor="t"/>
          <a:lstStyle/>
          <a:p>
            <a:pPr marL="0" indent="0" algn="l">
              <a:lnSpc>
                <a:spcPts val="2550"/>
              </a:lnSpc>
              <a:buNone/>
            </a:pPr>
            <a:endParaRPr lang="en-US" sz="1550" dirty="0"/>
          </a:p>
        </p:txBody>
      </p:sp>
      <p:sp>
        <p:nvSpPr>
          <p:cNvPr id="15" name="Shape 12"/>
          <p:cNvSpPr/>
          <p:nvPr/>
        </p:nvSpPr>
        <p:spPr>
          <a:xfrm>
            <a:off x="6400383" y="6447234"/>
            <a:ext cx="709613" cy="22860"/>
          </a:xfrm>
          <a:prstGeom prst="roundRect">
            <a:avLst>
              <a:gd name="adj" fmla="val 133041"/>
            </a:avLst>
          </a:prstGeom>
          <a:solidFill>
            <a:srgbClr val="C6C6D2"/>
          </a:solidFill>
          <a:ln/>
        </p:spPr>
      </p:sp>
      <p:sp>
        <p:nvSpPr>
          <p:cNvPr id="16" name="Shape 13"/>
          <p:cNvSpPr/>
          <p:nvPr/>
        </p:nvSpPr>
        <p:spPr>
          <a:xfrm>
            <a:off x="7087136" y="6230660"/>
            <a:ext cx="456128" cy="456128"/>
          </a:xfrm>
          <a:prstGeom prst="roundRect">
            <a:avLst>
              <a:gd name="adj" fmla="val 6668"/>
            </a:avLst>
          </a:prstGeom>
          <a:solidFill>
            <a:srgbClr val="E0E0EC"/>
          </a:solidFill>
          <a:ln/>
        </p:spPr>
      </p:sp>
      <p:sp>
        <p:nvSpPr>
          <p:cNvPr id="17" name="Text 14"/>
          <p:cNvSpPr/>
          <p:nvPr/>
        </p:nvSpPr>
        <p:spPr>
          <a:xfrm>
            <a:off x="7240965" y="6306622"/>
            <a:ext cx="148471" cy="304086"/>
          </a:xfrm>
          <a:prstGeom prst="rect">
            <a:avLst/>
          </a:prstGeom>
          <a:noFill/>
          <a:ln/>
        </p:spPr>
        <p:txBody>
          <a:bodyPr wrap="none" lIns="0" tIns="0" rIns="0" bIns="0" rtlCol="0" anchor="t"/>
          <a:lstStyle/>
          <a:p>
            <a:pPr marL="0" indent="0" algn="ctr">
              <a:lnSpc>
                <a:spcPts val="2350"/>
              </a:lnSpc>
              <a:buNone/>
            </a:pPr>
            <a:r>
              <a:rPr lang="en-US" sz="2350" b="1" dirty="0">
                <a:solidFill>
                  <a:srgbClr val="39393C"/>
                </a:solidFill>
                <a:latin typeface="Playfair Display Bold" pitchFamily="34" charset="0"/>
                <a:ea typeface="Playfair Display Bold" pitchFamily="34" charset="-122"/>
                <a:cs typeface="Playfair Display Bold" pitchFamily="34" charset="-120"/>
              </a:rPr>
              <a:t>3</a:t>
            </a:r>
            <a:endParaRPr lang="en-US" sz="2350" dirty="0"/>
          </a:p>
        </p:txBody>
      </p:sp>
      <p:sp>
        <p:nvSpPr>
          <p:cNvPr id="18" name="Text 15"/>
          <p:cNvSpPr/>
          <p:nvPr/>
        </p:nvSpPr>
        <p:spPr>
          <a:xfrm>
            <a:off x="3312438" y="6205299"/>
            <a:ext cx="2887623" cy="316825"/>
          </a:xfrm>
          <a:prstGeom prst="rect">
            <a:avLst/>
          </a:prstGeom>
          <a:noFill/>
          <a:ln/>
        </p:spPr>
        <p:txBody>
          <a:bodyPr wrap="none" lIns="0" tIns="0" rIns="0" bIns="0" rtlCol="0" anchor="t"/>
          <a:lstStyle/>
          <a:p>
            <a:pPr marL="0" indent="0" algn="r">
              <a:lnSpc>
                <a:spcPts val="2450"/>
              </a:lnSpc>
              <a:buNone/>
            </a:pPr>
            <a:r>
              <a:rPr lang="en-IN" sz="4000" i="0" dirty="0">
                <a:effectLst/>
                <a:latin typeface="+mj-lt"/>
              </a:rPr>
              <a:t>Promote Well-Being</a:t>
            </a:r>
            <a:endParaRPr lang="en-US" sz="4000" dirty="0">
              <a:latin typeface="+mj-lt"/>
            </a:endParaRPr>
          </a:p>
        </p:txBody>
      </p:sp>
      <p:sp>
        <p:nvSpPr>
          <p:cNvPr id="19" name="Text 16"/>
          <p:cNvSpPr/>
          <p:nvPr/>
        </p:nvSpPr>
        <p:spPr>
          <a:xfrm>
            <a:off x="709613" y="6643688"/>
            <a:ext cx="5490448" cy="648653"/>
          </a:xfrm>
          <a:prstGeom prst="rect">
            <a:avLst/>
          </a:prstGeom>
          <a:noFill/>
          <a:ln/>
        </p:spPr>
        <p:txBody>
          <a:bodyPr wrap="square" lIns="0" tIns="0" rIns="0" bIns="0" rtlCol="0" anchor="t"/>
          <a:lstStyle/>
          <a:p>
            <a:pPr marL="0" indent="0" algn="r">
              <a:lnSpc>
                <a:spcPts val="2550"/>
              </a:lnSpc>
              <a:buNone/>
            </a:pP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9379" y="761048"/>
            <a:ext cx="7645241" cy="2007394"/>
          </a:xfrm>
          <a:prstGeom prst="rect">
            <a:avLst/>
          </a:prstGeom>
          <a:noFill/>
          <a:ln/>
        </p:spPr>
        <p:txBody>
          <a:bodyPr wrap="square" lIns="0" tIns="0" rIns="0" bIns="0" rtlCol="0" anchor="t"/>
          <a:lstStyle/>
          <a:p>
            <a:pPr marL="0" indent="0">
              <a:lnSpc>
                <a:spcPts val="5250"/>
              </a:lnSpc>
              <a:buNone/>
            </a:pPr>
            <a:r>
              <a:rPr lang="en-US" sz="4200" b="1" u="sng" dirty="0">
                <a:solidFill>
                  <a:srgbClr val="101014"/>
                </a:solidFill>
                <a:latin typeface="Aptos" panose="020B0004020202020204" pitchFamily="34" charset="0"/>
                <a:ea typeface="Playfair Display Bold" pitchFamily="34" charset="-122"/>
                <a:cs typeface="Playfair Display Bold" pitchFamily="34" charset="-120"/>
              </a:rPr>
              <a:t>Alignment with UN Sustainable Development Goals (SDGs)</a:t>
            </a:r>
            <a:endParaRPr lang="en-US" sz="4200" u="sng" dirty="0">
              <a:latin typeface="Aptos" panose="020B0004020202020204" pitchFamily="34" charset="0"/>
            </a:endParaRPr>
          </a:p>
        </p:txBody>
      </p:sp>
      <p:sp>
        <p:nvSpPr>
          <p:cNvPr id="4" name="Shape 1"/>
          <p:cNvSpPr/>
          <p:nvPr/>
        </p:nvSpPr>
        <p:spPr>
          <a:xfrm>
            <a:off x="749379" y="3089553"/>
            <a:ext cx="3715583" cy="1911072"/>
          </a:xfrm>
          <a:prstGeom prst="roundRect">
            <a:avLst>
              <a:gd name="adj" fmla="val 1681"/>
            </a:avLst>
          </a:prstGeom>
          <a:solidFill>
            <a:srgbClr val="E0E0EC"/>
          </a:solidFill>
          <a:ln/>
        </p:spPr>
      </p:sp>
      <p:sp>
        <p:nvSpPr>
          <p:cNvPr id="5" name="Text 2"/>
          <p:cNvSpPr/>
          <p:nvPr/>
        </p:nvSpPr>
        <p:spPr>
          <a:xfrm>
            <a:off x="963454" y="3303627"/>
            <a:ext cx="3287435" cy="669131"/>
          </a:xfrm>
          <a:prstGeom prst="rect">
            <a:avLst/>
          </a:prstGeom>
          <a:noFill/>
          <a:ln/>
        </p:spPr>
        <p:txBody>
          <a:bodyPr wrap="square" lIns="0" tIns="0" rIns="0" bIns="0" rtlCol="0" anchor="t"/>
          <a:lstStyle/>
          <a:p>
            <a:pPr marL="0" indent="0">
              <a:lnSpc>
                <a:spcPts val="2600"/>
              </a:lnSpc>
              <a:buNone/>
            </a:pPr>
            <a:r>
              <a:rPr lang="en-US" sz="2200" b="1" i="0" dirty="0">
                <a:effectLst/>
                <a:latin typeface="+mj-lt"/>
              </a:rPr>
              <a:t>SDG 3: Good Health and Well-Being</a:t>
            </a:r>
            <a:endParaRPr lang="en-US" sz="2200" b="1" dirty="0">
              <a:latin typeface="+mj-lt"/>
            </a:endParaRPr>
          </a:p>
        </p:txBody>
      </p:sp>
      <p:sp>
        <p:nvSpPr>
          <p:cNvPr id="6" name="Text 3"/>
          <p:cNvSpPr/>
          <p:nvPr/>
        </p:nvSpPr>
        <p:spPr>
          <a:xfrm>
            <a:off x="963454" y="4101227"/>
            <a:ext cx="3287435" cy="685324"/>
          </a:xfrm>
          <a:prstGeom prst="rect">
            <a:avLst/>
          </a:prstGeom>
          <a:noFill/>
          <a:ln/>
        </p:spPr>
        <p:txBody>
          <a:bodyPr wrap="square" lIns="0" tIns="0" rIns="0" bIns="0" rtlCol="0" anchor="t"/>
          <a:lstStyle/>
          <a:p>
            <a:pPr>
              <a:lnSpc>
                <a:spcPts val="2650"/>
              </a:lnSpc>
            </a:pPr>
            <a:r>
              <a:rPr lang="en-US" b="0" i="0" dirty="0">
                <a:solidFill>
                  <a:schemeClr val="tx1">
                    <a:lumMod val="95000"/>
                    <a:lumOff val="5000"/>
                  </a:schemeClr>
                </a:solidFill>
                <a:effectLst/>
                <a:latin typeface="+mj-lt"/>
              </a:rPr>
              <a:t>Focuses on improving mental health and well-being for children.</a:t>
            </a:r>
          </a:p>
          <a:p>
            <a:pPr marL="0" indent="0">
              <a:lnSpc>
                <a:spcPts val="2650"/>
              </a:lnSpc>
              <a:buNone/>
            </a:pPr>
            <a:endParaRPr lang="en-US" sz="1650" dirty="0"/>
          </a:p>
        </p:txBody>
      </p:sp>
      <p:sp>
        <p:nvSpPr>
          <p:cNvPr id="7" name="Shape 4"/>
          <p:cNvSpPr/>
          <p:nvPr/>
        </p:nvSpPr>
        <p:spPr>
          <a:xfrm>
            <a:off x="4679037" y="3089553"/>
            <a:ext cx="3715583" cy="1911072"/>
          </a:xfrm>
          <a:prstGeom prst="roundRect">
            <a:avLst>
              <a:gd name="adj" fmla="val 1681"/>
            </a:avLst>
          </a:prstGeom>
          <a:solidFill>
            <a:srgbClr val="E0E0EC"/>
          </a:solidFill>
          <a:ln/>
        </p:spPr>
      </p:sp>
      <p:sp>
        <p:nvSpPr>
          <p:cNvPr id="8" name="Text 5"/>
          <p:cNvSpPr/>
          <p:nvPr/>
        </p:nvSpPr>
        <p:spPr>
          <a:xfrm>
            <a:off x="4893112" y="3303627"/>
            <a:ext cx="2815590" cy="334566"/>
          </a:xfrm>
          <a:prstGeom prst="rect">
            <a:avLst/>
          </a:prstGeom>
          <a:noFill/>
          <a:ln/>
        </p:spPr>
        <p:txBody>
          <a:bodyPr wrap="none" lIns="0" tIns="0" rIns="0" bIns="0" rtlCol="0" anchor="t"/>
          <a:lstStyle/>
          <a:p>
            <a:pPr marL="0" indent="0">
              <a:lnSpc>
                <a:spcPts val="2600"/>
              </a:lnSpc>
              <a:buNone/>
            </a:pPr>
            <a:r>
              <a:rPr lang="en-IN" sz="2200" b="1" i="0" dirty="0">
                <a:effectLst/>
                <a:latin typeface="+mj-lt"/>
              </a:rPr>
              <a:t>SDG 4: Quality Education</a:t>
            </a:r>
            <a:endParaRPr lang="en-US" sz="2200" dirty="0">
              <a:latin typeface="+mj-lt"/>
            </a:endParaRPr>
          </a:p>
        </p:txBody>
      </p:sp>
      <p:sp>
        <p:nvSpPr>
          <p:cNvPr id="9" name="Text 6"/>
          <p:cNvSpPr/>
          <p:nvPr/>
        </p:nvSpPr>
        <p:spPr>
          <a:xfrm>
            <a:off x="4893112" y="3766661"/>
            <a:ext cx="3287435" cy="685324"/>
          </a:xfrm>
          <a:prstGeom prst="rect">
            <a:avLst/>
          </a:prstGeom>
          <a:noFill/>
          <a:ln/>
        </p:spPr>
        <p:txBody>
          <a:bodyPr wrap="square" lIns="0" tIns="0" rIns="0" bIns="0" rtlCol="0" anchor="t"/>
          <a:lstStyle/>
          <a:p>
            <a:pPr marL="0" indent="0">
              <a:lnSpc>
                <a:spcPts val="2650"/>
              </a:lnSpc>
              <a:buNone/>
            </a:pPr>
            <a:r>
              <a:rPr lang="en-US" b="0" i="0" dirty="0">
                <a:solidFill>
                  <a:schemeClr val="tx1">
                    <a:lumMod val="95000"/>
                    <a:lumOff val="5000"/>
                  </a:schemeClr>
                </a:solidFill>
                <a:effectLst/>
                <a:latin typeface="+mj-lt"/>
              </a:rPr>
              <a:t>Enhances the learning environment by supporting children's mental health.</a:t>
            </a:r>
            <a:endParaRPr lang="en-US" dirty="0">
              <a:solidFill>
                <a:schemeClr val="tx1">
                  <a:lumMod val="95000"/>
                  <a:lumOff val="5000"/>
                </a:schemeClr>
              </a:solidFill>
              <a:latin typeface="+mj-lt"/>
            </a:endParaRPr>
          </a:p>
        </p:txBody>
      </p:sp>
      <p:sp>
        <p:nvSpPr>
          <p:cNvPr id="10" name="Shape 7"/>
          <p:cNvSpPr/>
          <p:nvPr/>
        </p:nvSpPr>
        <p:spPr>
          <a:xfrm>
            <a:off x="749379" y="5214699"/>
            <a:ext cx="3715583" cy="2253734"/>
          </a:xfrm>
          <a:prstGeom prst="roundRect">
            <a:avLst>
              <a:gd name="adj" fmla="val 1425"/>
            </a:avLst>
          </a:prstGeom>
          <a:solidFill>
            <a:srgbClr val="E0E0EC"/>
          </a:solidFill>
          <a:ln/>
        </p:spPr>
      </p:sp>
      <p:sp>
        <p:nvSpPr>
          <p:cNvPr id="11" name="Text 8"/>
          <p:cNvSpPr/>
          <p:nvPr/>
        </p:nvSpPr>
        <p:spPr>
          <a:xfrm>
            <a:off x="963454" y="5428774"/>
            <a:ext cx="2676644" cy="334566"/>
          </a:xfrm>
          <a:prstGeom prst="rect">
            <a:avLst/>
          </a:prstGeom>
          <a:noFill/>
          <a:ln/>
        </p:spPr>
        <p:txBody>
          <a:bodyPr wrap="none" lIns="0" tIns="0" rIns="0" bIns="0" rtlCol="0" anchor="t"/>
          <a:lstStyle/>
          <a:p>
            <a:pPr marL="0" indent="0">
              <a:lnSpc>
                <a:spcPts val="2600"/>
              </a:lnSpc>
              <a:buNone/>
            </a:pPr>
            <a:r>
              <a:rPr lang="en-IN" sz="2200" b="1" i="0" dirty="0">
                <a:effectLst/>
                <a:latin typeface="+mj-lt"/>
              </a:rPr>
              <a:t>SDG 10: Reduced Inequalities</a:t>
            </a:r>
            <a:endParaRPr lang="en-US" sz="2200" b="1" dirty="0">
              <a:latin typeface="+mj-lt"/>
            </a:endParaRPr>
          </a:p>
        </p:txBody>
      </p:sp>
      <p:sp>
        <p:nvSpPr>
          <p:cNvPr id="12" name="Text 9"/>
          <p:cNvSpPr/>
          <p:nvPr/>
        </p:nvSpPr>
        <p:spPr>
          <a:xfrm>
            <a:off x="963454" y="5891808"/>
            <a:ext cx="3287435" cy="1027986"/>
          </a:xfrm>
          <a:prstGeom prst="rect">
            <a:avLst/>
          </a:prstGeom>
          <a:noFill/>
          <a:ln/>
        </p:spPr>
        <p:txBody>
          <a:bodyPr wrap="square" lIns="0" tIns="0" rIns="0" bIns="0" rtlCol="0" anchor="t"/>
          <a:lstStyle/>
          <a:p>
            <a:pPr>
              <a:lnSpc>
                <a:spcPts val="2650"/>
              </a:lnSpc>
            </a:pPr>
            <a:r>
              <a:rPr lang="en-US" b="0" i="0" dirty="0">
                <a:solidFill>
                  <a:schemeClr val="tx1">
                    <a:lumMod val="95000"/>
                    <a:lumOff val="5000"/>
                  </a:schemeClr>
                </a:solidFill>
                <a:effectLst/>
                <a:latin typeface="+mj-lt"/>
              </a:rPr>
              <a:t>Ensures equitable access to mental health resources for all children.</a:t>
            </a:r>
          </a:p>
          <a:p>
            <a:pPr marL="0" indent="0">
              <a:lnSpc>
                <a:spcPts val="2650"/>
              </a:lnSpc>
              <a:buNone/>
            </a:pPr>
            <a:endParaRPr lang="en-US" sz="1650" dirty="0"/>
          </a:p>
        </p:txBody>
      </p:sp>
      <p:sp>
        <p:nvSpPr>
          <p:cNvPr id="13" name="Shape 10"/>
          <p:cNvSpPr/>
          <p:nvPr/>
        </p:nvSpPr>
        <p:spPr>
          <a:xfrm>
            <a:off x="4679037" y="5214699"/>
            <a:ext cx="3715583" cy="2253734"/>
          </a:xfrm>
          <a:prstGeom prst="roundRect">
            <a:avLst>
              <a:gd name="adj" fmla="val 1425"/>
            </a:avLst>
          </a:prstGeom>
          <a:solidFill>
            <a:srgbClr val="E0E0EC"/>
          </a:solidFill>
          <a:ln/>
        </p:spPr>
        <p:txBody>
          <a:bodyPr/>
          <a:lstStyle/>
          <a:p>
            <a:endParaRPr lang="en-IN" dirty="0"/>
          </a:p>
        </p:txBody>
      </p:sp>
      <p:sp>
        <p:nvSpPr>
          <p:cNvPr id="14" name="Text 11"/>
          <p:cNvSpPr/>
          <p:nvPr/>
        </p:nvSpPr>
        <p:spPr>
          <a:xfrm>
            <a:off x="4893112" y="5428774"/>
            <a:ext cx="3287435" cy="669131"/>
          </a:xfrm>
          <a:prstGeom prst="rect">
            <a:avLst/>
          </a:prstGeom>
          <a:noFill/>
          <a:ln/>
        </p:spPr>
        <p:txBody>
          <a:bodyPr wrap="square" lIns="0" tIns="0" rIns="0" bIns="0" rtlCol="0" anchor="t"/>
          <a:lstStyle/>
          <a:p>
            <a:pPr marL="0" indent="0">
              <a:lnSpc>
                <a:spcPts val="2600"/>
              </a:lnSpc>
              <a:buNone/>
            </a:pPr>
            <a:r>
              <a:rPr lang="en-US" sz="2400" b="1" i="0" dirty="0">
                <a:effectLst/>
                <a:latin typeface="+mj-lt"/>
              </a:rPr>
              <a:t>SDG 8: Decent Work and Economic Growth</a:t>
            </a:r>
            <a:endParaRPr lang="en-US" sz="2200" b="1" dirty="0">
              <a:latin typeface="+mj-lt"/>
            </a:endParaRPr>
          </a:p>
        </p:txBody>
      </p:sp>
      <p:sp>
        <p:nvSpPr>
          <p:cNvPr id="15" name="Text 12"/>
          <p:cNvSpPr/>
          <p:nvPr/>
        </p:nvSpPr>
        <p:spPr>
          <a:xfrm>
            <a:off x="4893112" y="6226373"/>
            <a:ext cx="3287435" cy="1027986"/>
          </a:xfrm>
          <a:prstGeom prst="rect">
            <a:avLst/>
          </a:prstGeom>
          <a:noFill/>
          <a:ln/>
        </p:spPr>
        <p:txBody>
          <a:bodyPr wrap="square" lIns="0" tIns="0" rIns="0" bIns="0" rtlCol="0" anchor="t"/>
          <a:lstStyle/>
          <a:p>
            <a:pPr marL="0" indent="0">
              <a:lnSpc>
                <a:spcPts val="2650"/>
              </a:lnSpc>
              <a:buNone/>
            </a:pPr>
            <a:r>
              <a:rPr lang="en-US" dirty="0"/>
              <a:t>Promote inclusive economic growth, decent work, and productive employment.</a:t>
            </a:r>
          </a:p>
          <a:p>
            <a:pPr marL="0" indent="0">
              <a:lnSpc>
                <a:spcPts val="2650"/>
              </a:lnSpc>
              <a:buNone/>
            </a:pP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9938" y="538520"/>
            <a:ext cx="6175296" cy="610314"/>
          </a:xfrm>
          <a:prstGeom prst="rect">
            <a:avLst/>
          </a:prstGeom>
          <a:noFill/>
          <a:ln/>
        </p:spPr>
        <p:txBody>
          <a:bodyPr wrap="none" lIns="0" tIns="0" rIns="0" bIns="0" rtlCol="0" anchor="t"/>
          <a:lstStyle/>
          <a:p>
            <a:pPr marL="0" indent="0">
              <a:lnSpc>
                <a:spcPts val="4800"/>
              </a:lnSpc>
              <a:buNone/>
            </a:pPr>
            <a:r>
              <a:rPr lang="en-US" sz="3800" b="1" u="sng" dirty="0">
                <a:solidFill>
                  <a:srgbClr val="101014"/>
                </a:solidFill>
                <a:latin typeface="Aptos" panose="020B0004020202020204" pitchFamily="34" charset="0"/>
                <a:ea typeface="Playfair Display Bold" pitchFamily="34" charset="-122"/>
                <a:cs typeface="Playfair Display Bold" pitchFamily="34" charset="-120"/>
              </a:rPr>
              <a:t>Methodology and Approach</a:t>
            </a:r>
            <a:endParaRPr lang="en-US" sz="3800" u="sng" dirty="0">
              <a:latin typeface="Aptos" panose="020B0004020202020204" pitchFamily="34" charset="0"/>
            </a:endParaRPr>
          </a:p>
        </p:txBody>
      </p:sp>
      <p:pic>
        <p:nvPicPr>
          <p:cNvPr id="4" name="Image 1" descr="preencoded.png"/>
          <p:cNvPicPr>
            <a:picLocks noChangeAspect="1"/>
          </p:cNvPicPr>
          <p:nvPr/>
        </p:nvPicPr>
        <p:blipFill>
          <a:blip r:embed="rId4"/>
          <a:stretch>
            <a:fillRect/>
          </a:stretch>
        </p:blipFill>
        <p:spPr>
          <a:xfrm>
            <a:off x="6169938" y="1441728"/>
            <a:ext cx="976432" cy="1562338"/>
          </a:xfrm>
          <a:prstGeom prst="rect">
            <a:avLst/>
          </a:prstGeom>
        </p:spPr>
      </p:pic>
      <p:sp>
        <p:nvSpPr>
          <p:cNvPr id="5" name="Text 1"/>
          <p:cNvSpPr/>
          <p:nvPr/>
        </p:nvSpPr>
        <p:spPr>
          <a:xfrm>
            <a:off x="7439263" y="1636990"/>
            <a:ext cx="2441258" cy="305038"/>
          </a:xfrm>
          <a:prstGeom prst="rect">
            <a:avLst/>
          </a:prstGeom>
          <a:noFill/>
          <a:ln/>
        </p:spPr>
        <p:txBody>
          <a:bodyPr wrap="none" lIns="0" tIns="0" rIns="0" bIns="0" rtlCol="0" anchor="t"/>
          <a:lstStyle/>
          <a:p>
            <a:pPr marL="0" indent="0" algn="l">
              <a:lnSpc>
                <a:spcPts val="2400"/>
              </a:lnSpc>
              <a:buNone/>
            </a:pPr>
            <a:r>
              <a:rPr lang="en-US" sz="2000" b="1" i="0" dirty="0">
                <a:effectLst/>
                <a:latin typeface="__Inter_d65c78"/>
              </a:rPr>
              <a:t>Needs Assessment and Data Analysis</a:t>
            </a:r>
            <a:endParaRPr lang="en-US" sz="1900" dirty="0"/>
          </a:p>
        </p:txBody>
      </p:sp>
      <p:sp>
        <p:nvSpPr>
          <p:cNvPr id="6" name="Text 2"/>
          <p:cNvSpPr/>
          <p:nvPr/>
        </p:nvSpPr>
        <p:spPr>
          <a:xfrm>
            <a:off x="7439263" y="2059186"/>
            <a:ext cx="6507599" cy="624840"/>
          </a:xfrm>
          <a:prstGeom prst="rect">
            <a:avLst/>
          </a:prstGeom>
          <a:noFill/>
          <a:ln/>
        </p:spPr>
        <p:txBody>
          <a:bodyPr wrap="square" lIns="0" tIns="0" rIns="0" bIns="0" rtlCol="0" anchor="t"/>
          <a:lstStyle/>
          <a:p>
            <a:pPr>
              <a:lnSpc>
                <a:spcPts val="2450"/>
              </a:lnSpc>
            </a:pPr>
            <a:r>
              <a:rPr lang="en-US" b="0" i="0" dirty="0">
                <a:solidFill>
                  <a:srgbClr val="374151"/>
                </a:solidFill>
                <a:effectLst/>
                <a:latin typeface="+mj-lt"/>
              </a:rPr>
              <a:t>Gather insights from surveys and focus groups to identify children's mental health needs and analyze trends.</a:t>
            </a:r>
          </a:p>
          <a:p>
            <a:pPr marL="0" indent="0" algn="l">
              <a:lnSpc>
                <a:spcPts val="2450"/>
              </a:lnSpc>
              <a:buNone/>
            </a:pPr>
            <a:endParaRPr lang="en-US" sz="1500" dirty="0"/>
          </a:p>
        </p:txBody>
      </p:sp>
      <p:pic>
        <p:nvPicPr>
          <p:cNvPr id="7" name="Image 2" descr="preencoded.png"/>
          <p:cNvPicPr>
            <a:picLocks noChangeAspect="1"/>
          </p:cNvPicPr>
          <p:nvPr/>
        </p:nvPicPr>
        <p:blipFill>
          <a:blip r:embed="rId5"/>
          <a:stretch>
            <a:fillRect/>
          </a:stretch>
        </p:blipFill>
        <p:spPr>
          <a:xfrm>
            <a:off x="6169938" y="3004066"/>
            <a:ext cx="976432" cy="1562338"/>
          </a:xfrm>
          <a:prstGeom prst="rect">
            <a:avLst/>
          </a:prstGeom>
        </p:spPr>
      </p:pic>
      <p:sp>
        <p:nvSpPr>
          <p:cNvPr id="8" name="Text 3"/>
          <p:cNvSpPr/>
          <p:nvPr/>
        </p:nvSpPr>
        <p:spPr>
          <a:xfrm>
            <a:off x="7439263" y="3199328"/>
            <a:ext cx="2624852" cy="305038"/>
          </a:xfrm>
          <a:prstGeom prst="rect">
            <a:avLst/>
          </a:prstGeom>
          <a:noFill/>
          <a:ln/>
        </p:spPr>
        <p:txBody>
          <a:bodyPr wrap="none" lIns="0" tIns="0" rIns="0" bIns="0" rtlCol="0" anchor="t"/>
          <a:lstStyle/>
          <a:p>
            <a:pPr marL="0" indent="0" algn="l">
              <a:lnSpc>
                <a:spcPts val="2400"/>
              </a:lnSpc>
              <a:buNone/>
            </a:pPr>
            <a:r>
              <a:rPr lang="en-US" sz="2000" b="1" i="0" dirty="0">
                <a:effectLst/>
                <a:latin typeface="__Inter_d65c78"/>
              </a:rPr>
              <a:t>Resource Development and Community Engagement</a:t>
            </a:r>
            <a:endParaRPr lang="en-US" sz="1900" dirty="0"/>
          </a:p>
        </p:txBody>
      </p:sp>
      <p:sp>
        <p:nvSpPr>
          <p:cNvPr id="9" name="Text 4"/>
          <p:cNvSpPr/>
          <p:nvPr/>
        </p:nvSpPr>
        <p:spPr>
          <a:xfrm>
            <a:off x="7439263" y="3621524"/>
            <a:ext cx="6507599" cy="624840"/>
          </a:xfrm>
          <a:prstGeom prst="rect">
            <a:avLst/>
          </a:prstGeom>
          <a:noFill/>
          <a:ln/>
        </p:spPr>
        <p:txBody>
          <a:bodyPr wrap="square" lIns="0" tIns="0" rIns="0" bIns="0" rtlCol="0" anchor="t"/>
          <a:lstStyle/>
          <a:p>
            <a:pPr marL="0" indent="0" algn="l">
              <a:lnSpc>
                <a:spcPts val="2450"/>
              </a:lnSpc>
              <a:buNone/>
            </a:pPr>
            <a:endParaRPr lang="en-US" sz="1500" dirty="0"/>
          </a:p>
        </p:txBody>
      </p:sp>
      <p:pic>
        <p:nvPicPr>
          <p:cNvPr id="10" name="Image 3" descr="preencoded.png"/>
          <p:cNvPicPr>
            <a:picLocks noChangeAspect="1"/>
          </p:cNvPicPr>
          <p:nvPr/>
        </p:nvPicPr>
        <p:blipFill>
          <a:blip r:embed="rId6"/>
          <a:stretch>
            <a:fillRect/>
          </a:stretch>
        </p:blipFill>
        <p:spPr>
          <a:xfrm>
            <a:off x="6169938" y="4566404"/>
            <a:ext cx="976432" cy="1562338"/>
          </a:xfrm>
          <a:prstGeom prst="rect">
            <a:avLst/>
          </a:prstGeom>
        </p:spPr>
      </p:pic>
      <p:sp>
        <p:nvSpPr>
          <p:cNvPr id="11" name="Text 5"/>
          <p:cNvSpPr/>
          <p:nvPr/>
        </p:nvSpPr>
        <p:spPr>
          <a:xfrm>
            <a:off x="7439263" y="4761667"/>
            <a:ext cx="2563773" cy="305038"/>
          </a:xfrm>
          <a:prstGeom prst="rect">
            <a:avLst/>
          </a:prstGeom>
          <a:noFill/>
          <a:ln/>
        </p:spPr>
        <p:txBody>
          <a:bodyPr wrap="none" lIns="0" tIns="0" rIns="0" bIns="0" rtlCol="0" anchor="t"/>
          <a:lstStyle/>
          <a:p>
            <a:pPr marL="0" indent="0" algn="l">
              <a:lnSpc>
                <a:spcPts val="2400"/>
              </a:lnSpc>
              <a:buNone/>
            </a:pPr>
            <a:r>
              <a:rPr lang="en-IN" sz="2000" b="1" i="0" dirty="0">
                <a:effectLst/>
                <a:latin typeface="__Inter_d65c78"/>
              </a:rPr>
              <a:t>Training and Support Services</a:t>
            </a:r>
            <a:endParaRPr lang="en-US" sz="1900" dirty="0"/>
          </a:p>
        </p:txBody>
      </p:sp>
      <p:sp>
        <p:nvSpPr>
          <p:cNvPr id="12" name="Text 6"/>
          <p:cNvSpPr/>
          <p:nvPr/>
        </p:nvSpPr>
        <p:spPr>
          <a:xfrm>
            <a:off x="7439263" y="5183862"/>
            <a:ext cx="6507599" cy="624840"/>
          </a:xfrm>
          <a:prstGeom prst="rect">
            <a:avLst/>
          </a:prstGeom>
          <a:noFill/>
          <a:ln/>
        </p:spPr>
        <p:txBody>
          <a:bodyPr wrap="square" lIns="0" tIns="0" rIns="0" bIns="0" rtlCol="0" anchor="t"/>
          <a:lstStyle/>
          <a:p>
            <a:pPr>
              <a:lnSpc>
                <a:spcPts val="2450"/>
              </a:lnSpc>
            </a:pPr>
            <a:r>
              <a:rPr lang="en-US" b="0" i="0" dirty="0">
                <a:solidFill>
                  <a:srgbClr val="374151"/>
                </a:solidFill>
                <a:effectLst/>
                <a:latin typeface="+mj-lt"/>
              </a:rPr>
              <a:t>Provide training for educators and partner with mental health organizations for counseling and support services.</a:t>
            </a:r>
          </a:p>
          <a:p>
            <a:pPr marL="0" indent="0" algn="l">
              <a:lnSpc>
                <a:spcPts val="2450"/>
              </a:lnSpc>
              <a:buNone/>
            </a:pPr>
            <a:endParaRPr lang="en-US" sz="1500" dirty="0"/>
          </a:p>
        </p:txBody>
      </p:sp>
      <p:pic>
        <p:nvPicPr>
          <p:cNvPr id="13" name="Image 4" descr="preencoded.png"/>
          <p:cNvPicPr>
            <a:picLocks noChangeAspect="1"/>
          </p:cNvPicPr>
          <p:nvPr/>
        </p:nvPicPr>
        <p:blipFill>
          <a:blip r:embed="rId7"/>
          <a:stretch>
            <a:fillRect/>
          </a:stretch>
        </p:blipFill>
        <p:spPr>
          <a:xfrm>
            <a:off x="6169938" y="6128742"/>
            <a:ext cx="976432" cy="1562338"/>
          </a:xfrm>
          <a:prstGeom prst="rect">
            <a:avLst/>
          </a:prstGeom>
        </p:spPr>
      </p:pic>
      <p:sp>
        <p:nvSpPr>
          <p:cNvPr id="14" name="Text 7"/>
          <p:cNvSpPr/>
          <p:nvPr/>
        </p:nvSpPr>
        <p:spPr>
          <a:xfrm>
            <a:off x="7439263" y="6324005"/>
            <a:ext cx="3046809" cy="305038"/>
          </a:xfrm>
          <a:prstGeom prst="rect">
            <a:avLst/>
          </a:prstGeom>
          <a:noFill/>
          <a:ln/>
        </p:spPr>
        <p:txBody>
          <a:bodyPr wrap="none" lIns="0" tIns="0" rIns="0" bIns="0" rtlCol="0" anchor="t"/>
          <a:lstStyle/>
          <a:p>
            <a:pPr marL="0" indent="0" algn="l">
              <a:lnSpc>
                <a:spcPts val="2400"/>
              </a:lnSpc>
              <a:buNone/>
            </a:pPr>
            <a:r>
              <a:rPr lang="en-IN" sz="2000" b="1" i="0" dirty="0">
                <a:effectLst/>
                <a:latin typeface="__Inter_d65c78"/>
              </a:rPr>
              <a:t>Monitoring, Evaluation, and Sustainability</a:t>
            </a:r>
            <a:endParaRPr lang="en-US" sz="1900" dirty="0"/>
          </a:p>
        </p:txBody>
      </p:sp>
      <p:sp>
        <p:nvSpPr>
          <p:cNvPr id="15" name="Text 8"/>
          <p:cNvSpPr/>
          <p:nvPr/>
        </p:nvSpPr>
        <p:spPr>
          <a:xfrm>
            <a:off x="7439263" y="6746200"/>
            <a:ext cx="6507599" cy="624840"/>
          </a:xfrm>
          <a:prstGeom prst="rect">
            <a:avLst/>
          </a:prstGeom>
          <a:noFill/>
          <a:ln/>
        </p:spPr>
        <p:txBody>
          <a:bodyPr wrap="square" lIns="0" tIns="0" rIns="0" bIns="0" rtlCol="0" anchor="t"/>
          <a:lstStyle/>
          <a:p>
            <a:pPr>
              <a:lnSpc>
                <a:spcPts val="2450"/>
              </a:lnSpc>
            </a:pPr>
            <a:r>
              <a:rPr lang="en-US" b="0" i="0" dirty="0">
                <a:solidFill>
                  <a:srgbClr val="374151"/>
                </a:solidFill>
                <a:effectLst/>
                <a:latin typeface="+mj-lt"/>
              </a:rPr>
              <a:t>Implement evaluation frameworks and develop strategies to ensure long-term support for children's mental health resources.</a:t>
            </a:r>
          </a:p>
          <a:p>
            <a:pPr marL="0" indent="0" algn="l">
              <a:lnSpc>
                <a:spcPts val="2450"/>
              </a:lnSpc>
              <a:buNone/>
            </a:pPr>
            <a:endParaRPr lang="en-US" sz="1500" dirty="0"/>
          </a:p>
        </p:txBody>
      </p:sp>
      <p:sp>
        <p:nvSpPr>
          <p:cNvPr id="17" name="TextBox 16">
            <a:extLst>
              <a:ext uri="{FF2B5EF4-FFF2-40B4-BE49-F238E27FC236}">
                <a16:creationId xmlns:a16="http://schemas.microsoft.com/office/drawing/2014/main" id="{95D2E3B5-907A-7961-B8B7-D8E3600DD234}"/>
              </a:ext>
            </a:extLst>
          </p:cNvPr>
          <p:cNvSpPr txBox="1"/>
          <p:nvPr/>
        </p:nvSpPr>
        <p:spPr>
          <a:xfrm>
            <a:off x="7439262" y="3791635"/>
            <a:ext cx="6990415" cy="646331"/>
          </a:xfrm>
          <a:prstGeom prst="rect">
            <a:avLst/>
          </a:prstGeom>
          <a:noFill/>
        </p:spPr>
        <p:txBody>
          <a:bodyPr wrap="square">
            <a:spAutoFit/>
          </a:bodyPr>
          <a:lstStyle/>
          <a:p>
            <a:pPr algn="l"/>
            <a:r>
              <a:rPr lang="en-US" b="0" i="0" dirty="0">
                <a:solidFill>
                  <a:srgbClr val="374151"/>
                </a:solidFill>
                <a:effectLst/>
                <a:latin typeface="+mj-lt"/>
              </a:rPr>
              <a:t>Create educational materials and organize workshops to raise awareness and reduce stigma in the community.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21430"/>
            <a:ext cx="8263771" cy="708779"/>
          </a:xfrm>
          <a:prstGeom prst="rect">
            <a:avLst/>
          </a:prstGeom>
          <a:noFill/>
          <a:ln/>
        </p:spPr>
        <p:txBody>
          <a:bodyPr wrap="none" lIns="0" tIns="0" rIns="0" bIns="0" rtlCol="0" anchor="t"/>
          <a:lstStyle/>
          <a:p>
            <a:pPr marL="0" indent="0">
              <a:lnSpc>
                <a:spcPts val="5550"/>
              </a:lnSpc>
              <a:buNone/>
            </a:pPr>
            <a:r>
              <a:rPr lang="en-US" sz="4450" b="1" u="sng" dirty="0">
                <a:solidFill>
                  <a:srgbClr val="101014"/>
                </a:solidFill>
                <a:latin typeface="Aptos" panose="020B0004020202020204" pitchFamily="34" charset="0"/>
                <a:ea typeface="Playfair Display Bold" pitchFamily="34" charset="-122"/>
                <a:cs typeface="Playfair Display Bold" pitchFamily="34" charset="-120"/>
              </a:rPr>
              <a:t>Expected Outcomes and Impact</a:t>
            </a:r>
            <a:endParaRPr lang="en-US" sz="4450" u="sng" dirty="0">
              <a:latin typeface="Aptos" panose="020B0004020202020204" pitchFamily="34" charset="0"/>
            </a:endParaRPr>
          </a:p>
        </p:txBody>
      </p:sp>
      <p:sp>
        <p:nvSpPr>
          <p:cNvPr id="5" name="Text 1"/>
          <p:cNvSpPr/>
          <p:nvPr/>
        </p:nvSpPr>
        <p:spPr>
          <a:xfrm>
            <a:off x="793790" y="5664160"/>
            <a:ext cx="2835235" cy="354330"/>
          </a:xfrm>
          <a:prstGeom prst="rect">
            <a:avLst/>
          </a:prstGeom>
          <a:noFill/>
          <a:ln/>
        </p:spPr>
        <p:txBody>
          <a:bodyPr wrap="none" lIns="0" tIns="0" rIns="0" bIns="0" rtlCol="0" anchor="t"/>
          <a:lstStyle/>
          <a:p>
            <a:pPr algn="l"/>
            <a:r>
              <a:rPr lang="en-IN" sz="2400" b="1" i="0" dirty="0">
                <a:solidFill>
                  <a:schemeClr val="tx1">
                    <a:lumMod val="95000"/>
                    <a:lumOff val="5000"/>
                  </a:schemeClr>
                </a:solidFill>
                <a:effectLst/>
                <a:latin typeface="+mj-lt"/>
              </a:rPr>
              <a:t>1.Increased Awareness:</a:t>
            </a:r>
            <a:endParaRPr lang="en-IN" sz="2400" b="0" i="0" dirty="0">
              <a:solidFill>
                <a:schemeClr val="tx1">
                  <a:lumMod val="95000"/>
                  <a:lumOff val="5000"/>
                </a:schemeClr>
              </a:solidFill>
              <a:effectLst/>
              <a:latin typeface="+mj-lt"/>
            </a:endParaRPr>
          </a:p>
          <a:p>
            <a:br>
              <a:rPr lang="en-IN" sz="2400" b="0" i="0" dirty="0">
                <a:solidFill>
                  <a:srgbClr val="374151"/>
                </a:solidFill>
                <a:effectLst/>
                <a:latin typeface="__Inter_d65c78"/>
              </a:rPr>
            </a:br>
            <a:endParaRPr lang="en-US" sz="2200" dirty="0"/>
          </a:p>
        </p:txBody>
      </p:sp>
      <p:sp>
        <p:nvSpPr>
          <p:cNvPr id="6" name="Text 2"/>
          <p:cNvSpPr/>
          <p:nvPr/>
        </p:nvSpPr>
        <p:spPr>
          <a:xfrm>
            <a:off x="793790" y="6154579"/>
            <a:ext cx="4120753" cy="1088708"/>
          </a:xfrm>
          <a:prstGeom prst="rect">
            <a:avLst/>
          </a:prstGeom>
          <a:noFill/>
          <a:ln/>
        </p:spPr>
        <p:txBody>
          <a:bodyPr wrap="square" lIns="0" tIns="0" rIns="0" bIns="0" rtlCol="0" anchor="t"/>
          <a:lstStyle/>
          <a:p>
            <a:pPr marL="0" indent="0" algn="l">
              <a:lnSpc>
                <a:spcPts val="2850"/>
              </a:lnSpc>
              <a:buNone/>
            </a:pPr>
            <a:r>
              <a:rPr lang="en-US" b="0" i="0" dirty="0">
                <a:solidFill>
                  <a:srgbClr val="374151"/>
                </a:solidFill>
                <a:effectLst/>
                <a:latin typeface="+mj-lt"/>
              </a:rPr>
              <a:t>Enhanced understanding of children's mental health issues among parents, educators, and community members, leading to reduced stigma</a:t>
            </a:r>
            <a:endParaRPr lang="en-US" dirty="0">
              <a:latin typeface="+mj-lt"/>
            </a:endParaRPr>
          </a:p>
        </p:txBody>
      </p:sp>
      <p:sp>
        <p:nvSpPr>
          <p:cNvPr id="8" name="Text 3"/>
          <p:cNvSpPr/>
          <p:nvPr/>
        </p:nvSpPr>
        <p:spPr>
          <a:xfrm>
            <a:off x="5254704" y="5664160"/>
            <a:ext cx="2860953" cy="354330"/>
          </a:xfrm>
          <a:prstGeom prst="rect">
            <a:avLst/>
          </a:prstGeom>
          <a:noFill/>
          <a:ln/>
        </p:spPr>
        <p:txBody>
          <a:bodyPr wrap="none" lIns="0" tIns="0" rIns="0" bIns="0" rtlCol="0" anchor="t"/>
          <a:lstStyle/>
          <a:p>
            <a:pPr algn="l"/>
            <a:r>
              <a:rPr lang="en-IN" sz="2400" b="1" i="0" dirty="0">
                <a:solidFill>
                  <a:schemeClr val="tx1">
                    <a:lumMod val="95000"/>
                    <a:lumOff val="5000"/>
                  </a:schemeClr>
                </a:solidFill>
                <a:effectLst/>
                <a:latin typeface="+mj-lt"/>
              </a:rPr>
              <a:t>2.Enhanced Skills and Knowledge:</a:t>
            </a:r>
            <a:endParaRPr lang="en-IN" sz="2400" b="0" i="0" dirty="0">
              <a:solidFill>
                <a:schemeClr val="tx1">
                  <a:lumMod val="95000"/>
                  <a:lumOff val="5000"/>
                </a:schemeClr>
              </a:solidFill>
              <a:effectLst/>
              <a:latin typeface="+mj-lt"/>
            </a:endParaRPr>
          </a:p>
          <a:p>
            <a:br>
              <a:rPr lang="en-IN" sz="2400" b="0" i="0" dirty="0">
                <a:solidFill>
                  <a:srgbClr val="374151"/>
                </a:solidFill>
                <a:effectLst/>
                <a:latin typeface="__Inter_d65c78"/>
              </a:rPr>
            </a:br>
            <a:endParaRPr lang="en-US" sz="2200" dirty="0"/>
          </a:p>
        </p:txBody>
      </p:sp>
      <p:sp>
        <p:nvSpPr>
          <p:cNvPr id="9" name="Text 4"/>
          <p:cNvSpPr/>
          <p:nvPr/>
        </p:nvSpPr>
        <p:spPr>
          <a:xfrm>
            <a:off x="5254704" y="6154579"/>
            <a:ext cx="4120872" cy="1088708"/>
          </a:xfrm>
          <a:prstGeom prst="rect">
            <a:avLst/>
          </a:prstGeom>
          <a:noFill/>
          <a:ln/>
        </p:spPr>
        <p:txBody>
          <a:bodyPr wrap="square" lIns="0" tIns="0" rIns="0" bIns="0" rtlCol="0" anchor="t"/>
          <a:lstStyle/>
          <a:p>
            <a:pPr>
              <a:lnSpc>
                <a:spcPts val="2850"/>
              </a:lnSpc>
            </a:pPr>
            <a:r>
              <a:rPr lang="en-US" b="0" i="0" dirty="0">
                <a:solidFill>
                  <a:srgbClr val="374151"/>
                </a:solidFill>
                <a:effectLst/>
                <a:latin typeface="+mj-lt"/>
              </a:rPr>
              <a:t>Educators and community leaders equipped with training to recognize and address mental health challenges effectively.</a:t>
            </a:r>
          </a:p>
          <a:p>
            <a:pPr marL="0" indent="0" algn="l">
              <a:lnSpc>
                <a:spcPts val="2850"/>
              </a:lnSpc>
              <a:buNone/>
            </a:pPr>
            <a:endParaRPr lang="en-US" sz="1750" dirty="0"/>
          </a:p>
        </p:txBody>
      </p:sp>
      <p:sp>
        <p:nvSpPr>
          <p:cNvPr id="11" name="Text 5"/>
          <p:cNvSpPr/>
          <p:nvPr/>
        </p:nvSpPr>
        <p:spPr>
          <a:xfrm>
            <a:off x="9715738" y="5664160"/>
            <a:ext cx="3539014" cy="354330"/>
          </a:xfrm>
          <a:prstGeom prst="rect">
            <a:avLst/>
          </a:prstGeom>
          <a:noFill/>
          <a:ln/>
        </p:spPr>
        <p:txBody>
          <a:bodyPr wrap="none" lIns="0" tIns="0" rIns="0" bIns="0" rtlCol="0" anchor="t"/>
          <a:lstStyle/>
          <a:p>
            <a:pPr marL="0" indent="0" algn="l">
              <a:lnSpc>
                <a:spcPts val="2750"/>
              </a:lnSpc>
              <a:buNone/>
            </a:pPr>
            <a:r>
              <a:rPr lang="en-IN" sz="2400" b="1" i="0" dirty="0">
                <a:effectLst/>
                <a:latin typeface="+mj-lt"/>
              </a:rPr>
              <a:t>3.Better Mental Health Outcomes:</a:t>
            </a:r>
            <a:endParaRPr lang="en-US" sz="2200" dirty="0">
              <a:latin typeface="+mj-lt"/>
            </a:endParaRPr>
          </a:p>
        </p:txBody>
      </p:sp>
      <p:sp>
        <p:nvSpPr>
          <p:cNvPr id="12" name="Text 6"/>
          <p:cNvSpPr/>
          <p:nvPr/>
        </p:nvSpPr>
        <p:spPr>
          <a:xfrm>
            <a:off x="9715738" y="6154579"/>
            <a:ext cx="4120753" cy="1088708"/>
          </a:xfrm>
          <a:prstGeom prst="rect">
            <a:avLst/>
          </a:prstGeom>
          <a:noFill/>
          <a:ln/>
        </p:spPr>
        <p:txBody>
          <a:bodyPr wrap="square" lIns="0" tIns="0" rIns="0" bIns="0" rtlCol="0" anchor="t"/>
          <a:lstStyle/>
          <a:p>
            <a:pPr>
              <a:lnSpc>
                <a:spcPts val="2850"/>
              </a:lnSpc>
            </a:pPr>
            <a:r>
              <a:rPr lang="en-US" b="0" i="0" dirty="0">
                <a:solidFill>
                  <a:srgbClr val="374151"/>
                </a:solidFill>
                <a:effectLst/>
                <a:latin typeface="+mj-lt"/>
              </a:rPr>
              <a:t>Increased access to counseling and support services, resulting in improved mental health and well-being for children in the community.</a:t>
            </a:r>
          </a:p>
          <a:p>
            <a:pPr marL="0" indent="0" algn="l">
              <a:lnSpc>
                <a:spcPts val="2850"/>
              </a:lnSpc>
              <a:buNone/>
            </a:pP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7810" y="1432441"/>
            <a:ext cx="6332577" cy="708779"/>
          </a:xfrm>
          <a:prstGeom prst="rect">
            <a:avLst/>
          </a:prstGeom>
          <a:noFill/>
          <a:ln/>
        </p:spPr>
        <p:txBody>
          <a:bodyPr wrap="none" lIns="0" tIns="0" rIns="0" bIns="0" rtlCol="0" anchor="t"/>
          <a:lstStyle/>
          <a:p>
            <a:pPr marL="0" indent="0">
              <a:lnSpc>
                <a:spcPts val="5550"/>
              </a:lnSpc>
              <a:buNone/>
            </a:pPr>
            <a:r>
              <a:rPr lang="en-US" sz="4450" b="1" u="sng" dirty="0">
                <a:solidFill>
                  <a:srgbClr val="101014"/>
                </a:solidFill>
                <a:latin typeface="Aptos" panose="020B0004020202020204" pitchFamily="34" charset="0"/>
                <a:ea typeface="Playfair Display Bold" pitchFamily="34" charset="-122"/>
                <a:cs typeface="Playfair Display Bold" pitchFamily="34" charset="-120"/>
              </a:rPr>
              <a:t>Key Project Deliverables</a:t>
            </a:r>
            <a:endParaRPr lang="en-US" sz="4450" u="sng" dirty="0">
              <a:latin typeface="Aptos" panose="020B0004020202020204" pitchFamily="34" charset="0"/>
            </a:endParaRPr>
          </a:p>
        </p:txBody>
      </p:sp>
      <p:sp>
        <p:nvSpPr>
          <p:cNvPr id="4" name="Shape 1"/>
          <p:cNvSpPr/>
          <p:nvPr/>
        </p:nvSpPr>
        <p:spPr>
          <a:xfrm>
            <a:off x="6280190" y="2748915"/>
            <a:ext cx="7556421" cy="3780711"/>
          </a:xfrm>
          <a:prstGeom prst="roundRect">
            <a:avLst>
              <a:gd name="adj" fmla="val 900"/>
            </a:avLst>
          </a:prstGeom>
          <a:noFill/>
          <a:ln w="7620">
            <a:solidFill>
              <a:srgbClr val="000000">
                <a:alpha val="8000"/>
              </a:srgbClr>
            </a:solidFill>
            <a:prstDash val="solid"/>
          </a:ln>
        </p:spPr>
      </p:sp>
      <p:sp>
        <p:nvSpPr>
          <p:cNvPr id="5" name="Shape 2"/>
          <p:cNvSpPr/>
          <p:nvPr/>
        </p:nvSpPr>
        <p:spPr>
          <a:xfrm>
            <a:off x="6287810" y="2756535"/>
            <a:ext cx="7541181" cy="1013222"/>
          </a:xfrm>
          <a:prstGeom prst="rect">
            <a:avLst/>
          </a:prstGeom>
          <a:solidFill>
            <a:srgbClr val="FFFFFF">
              <a:alpha val="4000"/>
            </a:srgbClr>
          </a:solidFill>
          <a:ln/>
        </p:spPr>
      </p:sp>
      <p:sp>
        <p:nvSpPr>
          <p:cNvPr id="6" name="Text 3"/>
          <p:cNvSpPr/>
          <p:nvPr/>
        </p:nvSpPr>
        <p:spPr>
          <a:xfrm>
            <a:off x="6514624" y="2900243"/>
            <a:ext cx="3313152" cy="362903"/>
          </a:xfrm>
          <a:prstGeom prst="rect">
            <a:avLst/>
          </a:prstGeom>
          <a:noFill/>
          <a:ln/>
        </p:spPr>
        <p:txBody>
          <a:bodyPr wrap="none" lIns="0" tIns="0" rIns="0" bIns="0" rtlCol="0" anchor="t"/>
          <a:lstStyle/>
          <a:p>
            <a:pPr marL="0" indent="0">
              <a:lnSpc>
                <a:spcPts val="2850"/>
              </a:lnSpc>
              <a:buNone/>
            </a:pPr>
            <a:r>
              <a:rPr lang="en-IN" sz="2000" b="1" i="0" dirty="0">
                <a:effectLst/>
                <a:latin typeface="+mj-lt"/>
              </a:rPr>
              <a:t>Data Collection Framework</a:t>
            </a:r>
            <a:endParaRPr lang="en-US" sz="2000" dirty="0">
              <a:latin typeface="+mj-lt"/>
            </a:endParaRPr>
          </a:p>
        </p:txBody>
      </p:sp>
      <p:sp>
        <p:nvSpPr>
          <p:cNvPr id="7" name="Text 4"/>
          <p:cNvSpPr/>
          <p:nvPr/>
        </p:nvSpPr>
        <p:spPr>
          <a:xfrm>
            <a:off x="10289024" y="2900243"/>
            <a:ext cx="3313152" cy="725805"/>
          </a:xfrm>
          <a:prstGeom prst="rect">
            <a:avLst/>
          </a:prstGeom>
          <a:noFill/>
          <a:ln/>
        </p:spPr>
        <p:txBody>
          <a:bodyPr wrap="square" lIns="0" tIns="0" rIns="0" bIns="0" rtlCol="0" anchor="t"/>
          <a:lstStyle/>
          <a:p>
            <a:pPr marL="0" indent="0">
              <a:lnSpc>
                <a:spcPts val="2850"/>
              </a:lnSpc>
              <a:buNone/>
            </a:pPr>
            <a:r>
              <a:rPr lang="en-US" dirty="0">
                <a:solidFill>
                  <a:srgbClr val="374151"/>
                </a:solidFill>
                <a:latin typeface="+mj-lt"/>
              </a:rPr>
              <a:t>S</a:t>
            </a:r>
            <a:r>
              <a:rPr lang="en-US" i="0" dirty="0">
                <a:solidFill>
                  <a:srgbClr val="374151"/>
                </a:solidFill>
                <a:effectLst/>
                <a:latin typeface="+mj-lt"/>
              </a:rPr>
              <a:t>tandardize methods for gathering comprehensive mental health data.</a:t>
            </a:r>
            <a:endParaRPr lang="en-US" dirty="0">
              <a:latin typeface="+mj-lt"/>
            </a:endParaRPr>
          </a:p>
        </p:txBody>
      </p:sp>
      <p:sp>
        <p:nvSpPr>
          <p:cNvPr id="8" name="Shape 5"/>
          <p:cNvSpPr/>
          <p:nvPr/>
        </p:nvSpPr>
        <p:spPr>
          <a:xfrm>
            <a:off x="6287810" y="3769757"/>
            <a:ext cx="7541181" cy="1376124"/>
          </a:xfrm>
          <a:prstGeom prst="rect">
            <a:avLst/>
          </a:prstGeom>
          <a:solidFill>
            <a:srgbClr val="000000">
              <a:alpha val="4000"/>
            </a:srgbClr>
          </a:solidFill>
          <a:ln/>
        </p:spPr>
      </p:sp>
      <p:sp>
        <p:nvSpPr>
          <p:cNvPr id="9" name="Text 6"/>
          <p:cNvSpPr/>
          <p:nvPr/>
        </p:nvSpPr>
        <p:spPr>
          <a:xfrm>
            <a:off x="6514624" y="3913465"/>
            <a:ext cx="3313152" cy="362903"/>
          </a:xfrm>
          <a:prstGeom prst="rect">
            <a:avLst/>
          </a:prstGeom>
          <a:noFill/>
          <a:ln/>
        </p:spPr>
        <p:txBody>
          <a:bodyPr wrap="none" lIns="0" tIns="0" rIns="0" bIns="0" rtlCol="0" anchor="t"/>
          <a:lstStyle/>
          <a:p>
            <a:pPr marL="0" indent="0">
              <a:lnSpc>
                <a:spcPts val="2850"/>
              </a:lnSpc>
              <a:buNone/>
            </a:pPr>
            <a:r>
              <a:rPr lang="en-IN" sz="2000" b="1" i="0" dirty="0">
                <a:effectLst/>
                <a:latin typeface="+mj-lt"/>
              </a:rPr>
              <a:t>Assessment Tools</a:t>
            </a:r>
            <a:endParaRPr lang="en-US" sz="2000" dirty="0">
              <a:latin typeface="+mj-lt"/>
            </a:endParaRPr>
          </a:p>
        </p:txBody>
      </p:sp>
      <p:sp>
        <p:nvSpPr>
          <p:cNvPr id="10" name="Text 7"/>
          <p:cNvSpPr/>
          <p:nvPr/>
        </p:nvSpPr>
        <p:spPr>
          <a:xfrm>
            <a:off x="10289024" y="3913465"/>
            <a:ext cx="3313152" cy="1088708"/>
          </a:xfrm>
          <a:prstGeom prst="rect">
            <a:avLst/>
          </a:prstGeom>
          <a:noFill/>
          <a:ln/>
        </p:spPr>
        <p:txBody>
          <a:bodyPr wrap="square" lIns="0" tIns="0" rIns="0" bIns="0" rtlCol="0" anchor="t"/>
          <a:lstStyle/>
          <a:p>
            <a:pPr marL="0" indent="0">
              <a:lnSpc>
                <a:spcPts val="2850"/>
              </a:lnSpc>
              <a:buNone/>
            </a:pPr>
            <a:r>
              <a:rPr lang="en-US" b="0" i="0" dirty="0">
                <a:solidFill>
                  <a:srgbClr val="374151"/>
                </a:solidFill>
                <a:effectLst/>
                <a:latin typeface="+mj-lt"/>
              </a:rPr>
              <a:t>Develop validated, age-appropriate tools for identifying mental health issues.</a:t>
            </a:r>
            <a:endParaRPr lang="en-US" dirty="0">
              <a:latin typeface="+mj-lt"/>
            </a:endParaRPr>
          </a:p>
        </p:txBody>
      </p:sp>
      <p:sp>
        <p:nvSpPr>
          <p:cNvPr id="11" name="Shape 8"/>
          <p:cNvSpPr/>
          <p:nvPr/>
        </p:nvSpPr>
        <p:spPr>
          <a:xfrm>
            <a:off x="6287810" y="5145881"/>
            <a:ext cx="7541181" cy="1376124"/>
          </a:xfrm>
          <a:prstGeom prst="rect">
            <a:avLst/>
          </a:prstGeom>
          <a:solidFill>
            <a:srgbClr val="FFFFFF">
              <a:alpha val="4000"/>
            </a:srgbClr>
          </a:solidFill>
          <a:ln/>
        </p:spPr>
      </p:sp>
      <p:sp>
        <p:nvSpPr>
          <p:cNvPr id="12" name="Text 9"/>
          <p:cNvSpPr/>
          <p:nvPr/>
        </p:nvSpPr>
        <p:spPr>
          <a:xfrm>
            <a:off x="6514624" y="5289590"/>
            <a:ext cx="3313152" cy="362903"/>
          </a:xfrm>
          <a:prstGeom prst="rect">
            <a:avLst/>
          </a:prstGeom>
          <a:noFill/>
          <a:ln/>
        </p:spPr>
        <p:txBody>
          <a:bodyPr wrap="none" lIns="0" tIns="0" rIns="0" bIns="0" rtlCol="0" anchor="t"/>
          <a:lstStyle/>
          <a:p>
            <a:pPr marL="0" indent="0">
              <a:lnSpc>
                <a:spcPts val="2850"/>
              </a:lnSpc>
              <a:buNone/>
            </a:pPr>
            <a:r>
              <a:rPr lang="en-IN" sz="2000" b="1" i="0" dirty="0">
                <a:effectLst/>
                <a:latin typeface="+mj-lt"/>
              </a:rPr>
              <a:t>Community Engagement</a:t>
            </a:r>
            <a:endParaRPr lang="en-US" sz="2000" dirty="0">
              <a:latin typeface="+mj-lt"/>
            </a:endParaRPr>
          </a:p>
        </p:txBody>
      </p:sp>
      <p:sp>
        <p:nvSpPr>
          <p:cNvPr id="13" name="Text 10"/>
          <p:cNvSpPr/>
          <p:nvPr/>
        </p:nvSpPr>
        <p:spPr>
          <a:xfrm>
            <a:off x="10289024" y="5289590"/>
            <a:ext cx="3313152" cy="1088708"/>
          </a:xfrm>
          <a:prstGeom prst="rect">
            <a:avLst/>
          </a:prstGeom>
          <a:noFill/>
          <a:ln/>
        </p:spPr>
        <p:txBody>
          <a:bodyPr wrap="square" lIns="0" tIns="0" rIns="0" bIns="0" rtlCol="0" anchor="t"/>
          <a:lstStyle/>
          <a:p>
            <a:pPr algn="l"/>
            <a:r>
              <a:rPr lang="en-US" b="0" i="0" dirty="0">
                <a:solidFill>
                  <a:srgbClr val="374151"/>
                </a:solidFill>
                <a:effectLst/>
                <a:latin typeface="+mj-lt"/>
              </a:rPr>
              <a:t>Involve parents to raise awareness about children's mental health.</a:t>
            </a:r>
          </a:p>
          <a:p>
            <a:br>
              <a:rPr lang="en-US" sz="1600" dirty="0"/>
            </a:b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42586"/>
            <a:ext cx="6946583" cy="708779"/>
          </a:xfrm>
          <a:prstGeom prst="rect">
            <a:avLst/>
          </a:prstGeom>
          <a:noFill/>
          <a:ln/>
        </p:spPr>
        <p:txBody>
          <a:bodyPr wrap="none" lIns="0" tIns="0" rIns="0" bIns="0" rtlCol="0" anchor="t"/>
          <a:lstStyle/>
          <a:p>
            <a:pPr marL="0" indent="0">
              <a:lnSpc>
                <a:spcPts val="5550"/>
              </a:lnSpc>
              <a:buNone/>
            </a:pPr>
            <a:r>
              <a:rPr lang="en-US" sz="4450" b="1" u="sng" dirty="0">
                <a:solidFill>
                  <a:srgbClr val="101014"/>
                </a:solidFill>
                <a:latin typeface="Aptos" panose="020B0004020202020204" pitchFamily="34" charset="0"/>
                <a:ea typeface="Playfair Display Bold" pitchFamily="34" charset="-122"/>
                <a:cs typeface="Playfair Display Bold" pitchFamily="34" charset="-120"/>
              </a:rPr>
              <a:t>Next Steps and Conclusion</a:t>
            </a:r>
            <a:endParaRPr lang="en-US" sz="4450" u="sng" dirty="0">
              <a:latin typeface="Aptos" panose="020B0004020202020204" pitchFamily="34" charset="0"/>
            </a:endParaRPr>
          </a:p>
        </p:txBody>
      </p:sp>
      <p:sp>
        <p:nvSpPr>
          <p:cNvPr id="4" name="Shape 1"/>
          <p:cNvSpPr/>
          <p:nvPr/>
        </p:nvSpPr>
        <p:spPr>
          <a:xfrm>
            <a:off x="6280190" y="2946678"/>
            <a:ext cx="510302" cy="510302"/>
          </a:xfrm>
          <a:prstGeom prst="roundRect">
            <a:avLst>
              <a:gd name="adj" fmla="val 6667"/>
            </a:avLst>
          </a:prstGeom>
          <a:solidFill>
            <a:srgbClr val="E0E0EC"/>
          </a:solidFill>
          <a:ln/>
        </p:spPr>
      </p:sp>
      <p:sp>
        <p:nvSpPr>
          <p:cNvPr id="5" name="Text 2"/>
          <p:cNvSpPr/>
          <p:nvPr/>
        </p:nvSpPr>
        <p:spPr>
          <a:xfrm>
            <a:off x="6470094" y="3031688"/>
            <a:ext cx="130373" cy="340281"/>
          </a:xfrm>
          <a:prstGeom prst="rect">
            <a:avLst/>
          </a:prstGeom>
          <a:noFill/>
          <a:ln/>
        </p:spPr>
        <p:txBody>
          <a:bodyPr wrap="none" lIns="0" tIns="0" rIns="0" bIns="0" rtlCol="0" anchor="t"/>
          <a:lstStyle/>
          <a:p>
            <a:pPr marL="0" indent="0" algn="ctr">
              <a:lnSpc>
                <a:spcPts val="2650"/>
              </a:lnSpc>
              <a:buNone/>
            </a:pPr>
            <a:r>
              <a:rPr lang="en-US" sz="2650" b="1" dirty="0">
                <a:solidFill>
                  <a:srgbClr val="39393C"/>
                </a:solidFill>
                <a:latin typeface="Playfair Display Bold" pitchFamily="34" charset="0"/>
                <a:ea typeface="Playfair Display Bold" pitchFamily="34" charset="-122"/>
                <a:cs typeface="Playfair Display Bold" pitchFamily="34" charset="-120"/>
              </a:rPr>
              <a:t>1</a:t>
            </a:r>
            <a:endParaRPr lang="en-US" sz="2650" dirty="0"/>
          </a:p>
        </p:txBody>
      </p:sp>
      <p:sp>
        <p:nvSpPr>
          <p:cNvPr id="6" name="Text 3"/>
          <p:cNvSpPr/>
          <p:nvPr/>
        </p:nvSpPr>
        <p:spPr>
          <a:xfrm>
            <a:off x="7017306" y="2946678"/>
            <a:ext cx="2835235" cy="354330"/>
          </a:xfrm>
          <a:prstGeom prst="rect">
            <a:avLst/>
          </a:prstGeom>
          <a:noFill/>
          <a:ln/>
        </p:spPr>
        <p:txBody>
          <a:bodyPr wrap="none" lIns="0" tIns="0" rIns="0" bIns="0" rtlCol="0" anchor="t"/>
          <a:lstStyle/>
          <a:p>
            <a:pPr marL="0" indent="0">
              <a:lnSpc>
                <a:spcPts val="2750"/>
              </a:lnSpc>
              <a:buNone/>
            </a:pPr>
            <a:r>
              <a:rPr lang="en-IN" sz="2400" b="1" i="0" dirty="0">
                <a:effectLst/>
                <a:latin typeface="+mj-lt"/>
              </a:rPr>
              <a:t>Stakeholder Engagement</a:t>
            </a:r>
            <a:endParaRPr lang="en-US" sz="2200" dirty="0">
              <a:latin typeface="+mj-lt"/>
            </a:endParaRPr>
          </a:p>
        </p:txBody>
      </p:sp>
      <p:sp>
        <p:nvSpPr>
          <p:cNvPr id="7" name="Text 4"/>
          <p:cNvSpPr/>
          <p:nvPr/>
        </p:nvSpPr>
        <p:spPr>
          <a:xfrm>
            <a:off x="7017306" y="3437096"/>
            <a:ext cx="2927747" cy="1451610"/>
          </a:xfrm>
          <a:prstGeom prst="rect">
            <a:avLst/>
          </a:prstGeom>
          <a:noFill/>
          <a:ln/>
        </p:spPr>
        <p:txBody>
          <a:bodyPr wrap="square" lIns="0" tIns="0" rIns="0" bIns="0" rtlCol="0" anchor="t"/>
          <a:lstStyle/>
          <a:p>
            <a:pPr marL="0" indent="0">
              <a:lnSpc>
                <a:spcPts val="2850"/>
              </a:lnSpc>
              <a:buNone/>
            </a:pPr>
            <a:r>
              <a:rPr lang="en-US" b="0" i="0" dirty="0">
                <a:solidFill>
                  <a:srgbClr val="374151"/>
                </a:solidFill>
                <a:effectLst/>
                <a:latin typeface="+mj-lt"/>
              </a:rPr>
              <a:t>Organize meetings with key stakeholders to discuss project objectives and gather valuable input and insights.</a:t>
            </a:r>
            <a:endParaRPr lang="en-US" dirty="0">
              <a:latin typeface="+mj-lt"/>
            </a:endParaRPr>
          </a:p>
        </p:txBody>
      </p:sp>
      <p:sp>
        <p:nvSpPr>
          <p:cNvPr id="8" name="Shape 5"/>
          <p:cNvSpPr/>
          <p:nvPr/>
        </p:nvSpPr>
        <p:spPr>
          <a:xfrm>
            <a:off x="10171867" y="2946678"/>
            <a:ext cx="510302" cy="510302"/>
          </a:xfrm>
          <a:prstGeom prst="roundRect">
            <a:avLst>
              <a:gd name="adj" fmla="val 6667"/>
            </a:avLst>
          </a:prstGeom>
          <a:solidFill>
            <a:srgbClr val="E0E0EC"/>
          </a:solidFill>
          <a:ln/>
        </p:spPr>
      </p:sp>
      <p:sp>
        <p:nvSpPr>
          <p:cNvPr id="9" name="Text 6"/>
          <p:cNvSpPr/>
          <p:nvPr/>
        </p:nvSpPr>
        <p:spPr>
          <a:xfrm>
            <a:off x="10337959" y="3031688"/>
            <a:ext cx="177998" cy="340281"/>
          </a:xfrm>
          <a:prstGeom prst="rect">
            <a:avLst/>
          </a:prstGeom>
          <a:noFill/>
          <a:ln/>
        </p:spPr>
        <p:txBody>
          <a:bodyPr wrap="none" lIns="0" tIns="0" rIns="0" bIns="0" rtlCol="0" anchor="t"/>
          <a:lstStyle/>
          <a:p>
            <a:pPr marL="0" indent="0" algn="ctr">
              <a:lnSpc>
                <a:spcPts val="2650"/>
              </a:lnSpc>
              <a:buNone/>
            </a:pPr>
            <a:r>
              <a:rPr lang="en-US" sz="2650" b="1" dirty="0">
                <a:solidFill>
                  <a:srgbClr val="39393C"/>
                </a:solidFill>
                <a:latin typeface="Playfair Display Bold" pitchFamily="34" charset="0"/>
                <a:ea typeface="Playfair Display Bold" pitchFamily="34" charset="-122"/>
                <a:cs typeface="Playfair Display Bold" pitchFamily="34" charset="-120"/>
              </a:rPr>
              <a:t>2</a:t>
            </a:r>
            <a:endParaRPr lang="en-US" sz="2650" dirty="0"/>
          </a:p>
        </p:txBody>
      </p:sp>
      <p:sp>
        <p:nvSpPr>
          <p:cNvPr id="10" name="Text 7"/>
          <p:cNvSpPr/>
          <p:nvPr/>
        </p:nvSpPr>
        <p:spPr>
          <a:xfrm>
            <a:off x="10908983" y="2946678"/>
            <a:ext cx="2835235" cy="354330"/>
          </a:xfrm>
          <a:prstGeom prst="rect">
            <a:avLst/>
          </a:prstGeom>
          <a:noFill/>
          <a:ln/>
        </p:spPr>
        <p:txBody>
          <a:bodyPr wrap="none" lIns="0" tIns="0" rIns="0" bIns="0" rtlCol="0" anchor="t"/>
          <a:lstStyle/>
          <a:p>
            <a:pPr marL="0" indent="0">
              <a:lnSpc>
                <a:spcPts val="2750"/>
              </a:lnSpc>
              <a:buNone/>
            </a:pPr>
            <a:r>
              <a:rPr lang="en-IN" sz="2400" b="1" i="0" dirty="0">
                <a:effectLst/>
                <a:latin typeface="+mj-lt"/>
              </a:rPr>
              <a:t>Training Implementation</a:t>
            </a:r>
            <a:endParaRPr lang="en-US" sz="2200" dirty="0">
              <a:latin typeface="+mj-lt"/>
            </a:endParaRPr>
          </a:p>
        </p:txBody>
      </p:sp>
      <p:sp>
        <p:nvSpPr>
          <p:cNvPr id="11" name="Text 8"/>
          <p:cNvSpPr/>
          <p:nvPr/>
        </p:nvSpPr>
        <p:spPr>
          <a:xfrm>
            <a:off x="10908983" y="3437096"/>
            <a:ext cx="2927747" cy="1451610"/>
          </a:xfrm>
          <a:prstGeom prst="rect">
            <a:avLst/>
          </a:prstGeom>
          <a:noFill/>
          <a:ln/>
        </p:spPr>
        <p:txBody>
          <a:bodyPr wrap="square" lIns="0" tIns="0" rIns="0" bIns="0" rtlCol="0" anchor="t"/>
          <a:lstStyle/>
          <a:p>
            <a:pPr marL="0" indent="0">
              <a:lnSpc>
                <a:spcPts val="2850"/>
              </a:lnSpc>
              <a:buNone/>
            </a:pPr>
            <a:r>
              <a:rPr lang="en-US" b="0" i="0" dirty="0">
                <a:solidFill>
                  <a:srgbClr val="374151"/>
                </a:solidFill>
                <a:effectLst/>
                <a:latin typeface="+mj-lt"/>
              </a:rPr>
              <a:t>Develop training sessions for educators and healthcare professionals on using tools and recognizing mental health issues.</a:t>
            </a:r>
            <a:endParaRPr lang="en-US" dirty="0">
              <a:latin typeface="+mj-lt"/>
            </a:endParaRPr>
          </a:p>
        </p:txBody>
      </p:sp>
      <p:sp>
        <p:nvSpPr>
          <p:cNvPr id="12" name="Shape 9"/>
          <p:cNvSpPr/>
          <p:nvPr/>
        </p:nvSpPr>
        <p:spPr>
          <a:xfrm>
            <a:off x="6280190" y="5370671"/>
            <a:ext cx="510302" cy="510302"/>
          </a:xfrm>
          <a:prstGeom prst="roundRect">
            <a:avLst>
              <a:gd name="adj" fmla="val 6667"/>
            </a:avLst>
          </a:prstGeom>
          <a:solidFill>
            <a:srgbClr val="E0E0EC"/>
          </a:solidFill>
          <a:ln/>
        </p:spPr>
      </p:sp>
      <p:sp>
        <p:nvSpPr>
          <p:cNvPr id="13" name="Text 10"/>
          <p:cNvSpPr/>
          <p:nvPr/>
        </p:nvSpPr>
        <p:spPr>
          <a:xfrm>
            <a:off x="6452235" y="5455682"/>
            <a:ext cx="166092" cy="340281"/>
          </a:xfrm>
          <a:prstGeom prst="rect">
            <a:avLst/>
          </a:prstGeom>
          <a:noFill/>
          <a:ln/>
        </p:spPr>
        <p:txBody>
          <a:bodyPr wrap="none" lIns="0" tIns="0" rIns="0" bIns="0" rtlCol="0" anchor="t"/>
          <a:lstStyle/>
          <a:p>
            <a:pPr marL="0" indent="0" algn="ctr">
              <a:lnSpc>
                <a:spcPts val="2650"/>
              </a:lnSpc>
              <a:buNone/>
            </a:pPr>
            <a:r>
              <a:rPr lang="en-US" sz="2650" b="1" dirty="0">
                <a:solidFill>
                  <a:srgbClr val="39393C"/>
                </a:solidFill>
                <a:latin typeface="Playfair Display Bold" pitchFamily="34" charset="0"/>
                <a:ea typeface="Playfair Display Bold" pitchFamily="34" charset="-122"/>
                <a:cs typeface="Playfair Display Bold" pitchFamily="34" charset="-120"/>
              </a:rPr>
              <a:t>3</a:t>
            </a:r>
            <a:endParaRPr lang="en-US" sz="2650" dirty="0"/>
          </a:p>
        </p:txBody>
      </p:sp>
      <p:sp>
        <p:nvSpPr>
          <p:cNvPr id="14" name="Text 11"/>
          <p:cNvSpPr/>
          <p:nvPr/>
        </p:nvSpPr>
        <p:spPr>
          <a:xfrm>
            <a:off x="7017306" y="5370671"/>
            <a:ext cx="2835235" cy="354330"/>
          </a:xfrm>
          <a:prstGeom prst="rect">
            <a:avLst/>
          </a:prstGeom>
          <a:noFill/>
          <a:ln/>
        </p:spPr>
        <p:txBody>
          <a:bodyPr wrap="none" lIns="0" tIns="0" rIns="0" bIns="0" rtlCol="0" anchor="t"/>
          <a:lstStyle/>
          <a:p>
            <a:pPr marL="0" indent="0">
              <a:lnSpc>
                <a:spcPts val="2750"/>
              </a:lnSpc>
              <a:buNone/>
            </a:pPr>
            <a:r>
              <a:rPr lang="en-IN" sz="2400" b="1" i="0" dirty="0">
                <a:effectLst/>
                <a:latin typeface="+mj-lt"/>
              </a:rPr>
              <a:t>Finalize Assessment Tools</a:t>
            </a:r>
            <a:endParaRPr lang="en-US" sz="2200" dirty="0">
              <a:latin typeface="+mj-lt"/>
            </a:endParaRPr>
          </a:p>
        </p:txBody>
      </p:sp>
      <p:sp>
        <p:nvSpPr>
          <p:cNvPr id="15" name="Text 12"/>
          <p:cNvSpPr/>
          <p:nvPr/>
        </p:nvSpPr>
        <p:spPr>
          <a:xfrm>
            <a:off x="7017306" y="5861090"/>
            <a:ext cx="6819305" cy="725805"/>
          </a:xfrm>
          <a:prstGeom prst="rect">
            <a:avLst/>
          </a:prstGeom>
          <a:noFill/>
          <a:ln/>
        </p:spPr>
        <p:txBody>
          <a:bodyPr wrap="square" lIns="0" tIns="0" rIns="0" bIns="0" rtlCol="0" anchor="t"/>
          <a:lstStyle/>
          <a:p>
            <a:pPr marL="0" indent="0">
              <a:lnSpc>
                <a:spcPts val="2850"/>
              </a:lnSpc>
              <a:buNone/>
            </a:pPr>
            <a:r>
              <a:rPr lang="en-US" b="0" i="0" dirty="0">
                <a:solidFill>
                  <a:srgbClr val="374151"/>
                </a:solidFill>
                <a:effectLst/>
                <a:latin typeface="+mj-lt"/>
              </a:rPr>
              <a:t>Review and finalize mental health assessment tools, ensuring they are age-appropriate and culturally sensitive.</a:t>
            </a:r>
            <a:endParaRPr lang="en-US" dirty="0">
              <a:latin typeface="+mj-l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TotalTime>
  <Words>594</Words>
  <Application>Microsoft Office PowerPoint</Application>
  <PresentationFormat>Custom</PresentationFormat>
  <Paragraphs>80</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Playfair Display Bold</vt:lpstr>
      <vt:lpstr>Arial</vt:lpstr>
      <vt:lpstr>Aptos</vt:lpstr>
      <vt:lpstr>Times New Roman</vt:lpstr>
      <vt:lpstr>Open Sans</vt:lpstr>
      <vt:lpstr>__Inter_d65c78</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saurabh kumar kashinwar</cp:lastModifiedBy>
  <cp:revision>9</cp:revision>
  <dcterms:created xsi:type="dcterms:W3CDTF">2024-11-11T08:06:52Z</dcterms:created>
  <dcterms:modified xsi:type="dcterms:W3CDTF">2024-11-14T07:08:52Z</dcterms:modified>
</cp:coreProperties>
</file>